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handoutMasterIdLst>
    <p:handoutMasterId r:id="rId37"/>
  </p:handoutMasterIdLst>
  <p:sldIdLst>
    <p:sldId id="256" r:id="rId5"/>
    <p:sldId id="2240" r:id="rId6"/>
    <p:sldId id="1659" r:id="rId7"/>
    <p:sldId id="2230" r:id="rId8"/>
    <p:sldId id="2236" r:id="rId9"/>
    <p:sldId id="2237" r:id="rId10"/>
    <p:sldId id="2231" r:id="rId11"/>
    <p:sldId id="2239" r:id="rId12"/>
    <p:sldId id="2238" r:id="rId13"/>
    <p:sldId id="2249" r:id="rId14"/>
    <p:sldId id="2143" r:id="rId15"/>
    <p:sldId id="2251" r:id="rId16"/>
    <p:sldId id="2254" r:id="rId17"/>
    <p:sldId id="2253" r:id="rId18"/>
    <p:sldId id="2252" r:id="rId19"/>
    <p:sldId id="2232" r:id="rId20"/>
    <p:sldId id="2233" r:id="rId21"/>
    <p:sldId id="2255" r:id="rId22"/>
    <p:sldId id="2234" r:id="rId23"/>
    <p:sldId id="2246" r:id="rId24"/>
    <p:sldId id="2247" r:id="rId25"/>
    <p:sldId id="2235" r:id="rId26"/>
    <p:sldId id="2241" r:id="rId27"/>
    <p:sldId id="2242" r:id="rId28"/>
    <p:sldId id="2243" r:id="rId29"/>
    <p:sldId id="2244" r:id="rId30"/>
    <p:sldId id="2259" r:id="rId31"/>
    <p:sldId id="2258" r:id="rId32"/>
    <p:sldId id="2256" r:id="rId33"/>
    <p:sldId id="2257" r:id="rId34"/>
    <p:sldId id="276"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0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1" autoAdjust="0"/>
    <p:restoredTop sz="94660"/>
  </p:normalViewPr>
  <p:slideViewPr>
    <p:cSldViewPr snapToGrid="0">
      <p:cViewPr varScale="1">
        <p:scale>
          <a:sx n="105" d="100"/>
          <a:sy n="105" d="100"/>
        </p:scale>
        <p:origin x="222" y="96"/>
      </p:cViewPr>
      <p:guideLst/>
    </p:cSldViewPr>
  </p:slideViewPr>
  <p:notesTextViewPr>
    <p:cViewPr>
      <p:scale>
        <a:sx n="1" d="1"/>
        <a:sy n="1" d="1"/>
      </p:scale>
      <p:origin x="0" y="0"/>
    </p:cViewPr>
  </p:notesTextViewPr>
  <p:notesViewPr>
    <p:cSldViewPr snapToGrid="0">
      <p:cViewPr varScale="1">
        <p:scale>
          <a:sx n="76" d="100"/>
          <a:sy n="76" d="100"/>
        </p:scale>
        <p:origin x="321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8C51DE-301D-C5A5-E3FD-C8A8AAD6019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B171084-10B8-6DFC-DDCF-EEDCF3F0C1E6}"/>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31E015E-586B-4F41-9B61-FB00E2E5CA15}" type="datetimeFigureOut">
              <a:rPr lang="en-US" smtClean="0"/>
              <a:t>7/17/2025</a:t>
            </a:fld>
            <a:endParaRPr lang="en-US" dirty="0"/>
          </a:p>
        </p:txBody>
      </p:sp>
      <p:sp>
        <p:nvSpPr>
          <p:cNvPr id="4" name="Footer Placeholder 3">
            <a:extLst>
              <a:ext uri="{FF2B5EF4-FFF2-40B4-BE49-F238E27FC236}">
                <a16:creationId xmlns:a16="http://schemas.microsoft.com/office/drawing/2014/main" id="{AD90A9FA-8098-FE35-1136-FDFC05F633E9}"/>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950772-6958-0277-83B1-27E9D3A533EF}"/>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1306006-5F86-448F-ABEE-0D1BBB4FB31B}" type="slidenum">
              <a:rPr lang="en-US" smtClean="0"/>
              <a:t>‹#›</a:t>
            </a:fld>
            <a:endParaRPr lang="en-US" dirty="0"/>
          </a:p>
        </p:txBody>
      </p:sp>
    </p:spTree>
    <p:extLst>
      <p:ext uri="{BB962C8B-B14F-4D97-AF65-F5344CB8AC3E}">
        <p14:creationId xmlns:p14="http://schemas.microsoft.com/office/powerpoint/2010/main" val="2959094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77AC76-B3E1-484E-AC4F-CFC150B7FA5F}" type="datetimeFigureOut">
              <a:rPr lang="en-US" smtClean="0"/>
              <a:t>7/17/2025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ED981DD-7D22-4901-8904-EBE42B67D33C}" type="slidenum">
              <a:rPr lang="en-US" smtClean="0"/>
              <a:t>‹#›</a:t>
            </a:fld>
            <a:endParaRPr lang="en-US" dirty="0"/>
          </a:p>
        </p:txBody>
      </p:sp>
    </p:spTree>
    <p:extLst>
      <p:ext uri="{BB962C8B-B14F-4D97-AF65-F5344CB8AC3E}">
        <p14:creationId xmlns:p14="http://schemas.microsoft.com/office/powerpoint/2010/main" val="2994542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1003454">
              <a:defRPr/>
            </a:pPr>
            <a:fld id="{771F9ACF-3C07-457C-B837-873484641ED5}" type="slidenum">
              <a:rPr lang="en-US">
                <a:solidFill>
                  <a:prstClr val="black"/>
                </a:solidFill>
                <a:latin typeface="Calibri" panose="020F0502020204030204"/>
              </a:rPr>
              <a:pPr defTabSz="1003454">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0555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74016" eaLnBrk="0" fontAlgn="base" hangingPunct="0">
              <a:spcBef>
                <a:spcPct val="0"/>
              </a:spcBef>
              <a:spcAft>
                <a:spcPct val="0"/>
              </a:spcAft>
              <a:defRPr/>
            </a:pPr>
            <a:fld id="{771F9ACF-3C07-457C-B837-873484641ED5}" type="slidenum">
              <a:rPr lang="en-US">
                <a:solidFill>
                  <a:srgbClr val="000000"/>
                </a:solidFill>
                <a:latin typeface="Times New Roman" pitchFamily="18" charset="0"/>
              </a:rPr>
              <a:pPr defTabSz="974016" eaLnBrk="0" fontAlgn="base" hangingPunct="0">
                <a:spcBef>
                  <a:spcPct val="0"/>
                </a:spcBef>
                <a:spcAft>
                  <a:spcPct val="0"/>
                </a:spcAft>
                <a:defRPr/>
              </a:pPr>
              <a:t>11</a:t>
            </a:fld>
            <a:endParaRPr lang="en-US" dirty="0">
              <a:solidFill>
                <a:srgbClr val="000000"/>
              </a:solidFill>
              <a:latin typeface="Times New Roman" pitchFamily="18" charset="0"/>
            </a:endParaRPr>
          </a:p>
        </p:txBody>
      </p:sp>
      <p:sp>
        <p:nvSpPr>
          <p:cNvPr id="3" name="Notes Placeholder 2">
            <a:extLst>
              <a:ext uri="{FF2B5EF4-FFF2-40B4-BE49-F238E27FC236}">
                <a16:creationId xmlns:a16="http://schemas.microsoft.com/office/drawing/2014/main" id="{0D947D4D-D68C-7C37-1740-4BFF961E901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1692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38992" eaLnBrk="0" fontAlgn="base" hangingPunct="0">
              <a:spcBef>
                <a:spcPct val="0"/>
              </a:spcBef>
              <a:spcAft>
                <a:spcPct val="0"/>
              </a:spcAft>
              <a:defRPr/>
            </a:pPr>
            <a:fld id="{771F9ACF-3C07-457C-B837-873484641ED5}" type="slidenum">
              <a:rPr lang="en-US">
                <a:solidFill>
                  <a:srgbClr val="000000"/>
                </a:solidFill>
                <a:latin typeface="Times New Roman" pitchFamily="18" charset="0"/>
              </a:rPr>
              <a:pPr defTabSz="938992" eaLnBrk="0" fontAlgn="base" hangingPunct="0">
                <a:spcBef>
                  <a:spcPct val="0"/>
                </a:spcBef>
                <a:spcAft>
                  <a:spcPct val="0"/>
                </a:spcAft>
                <a:defRPr/>
              </a:pPr>
              <a:t>12</a:t>
            </a:fld>
            <a:endParaRPr lang="en-US" dirty="0">
              <a:solidFill>
                <a:srgbClr val="000000"/>
              </a:solidFill>
              <a:latin typeface="Times New Roman" pitchFamily="18" charset="0"/>
            </a:endParaRPr>
          </a:p>
        </p:txBody>
      </p:sp>
    </p:spTree>
    <p:extLst>
      <p:ext uri="{BB962C8B-B14F-4D97-AF65-F5344CB8AC3E}">
        <p14:creationId xmlns:p14="http://schemas.microsoft.com/office/powerpoint/2010/main" val="1282132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38992" eaLnBrk="0" fontAlgn="base" hangingPunct="0">
              <a:spcBef>
                <a:spcPct val="0"/>
              </a:spcBef>
              <a:spcAft>
                <a:spcPct val="0"/>
              </a:spcAft>
              <a:defRPr/>
            </a:pPr>
            <a:fld id="{771F9ACF-3C07-457C-B837-873484641ED5}" type="slidenum">
              <a:rPr lang="en-US">
                <a:solidFill>
                  <a:srgbClr val="000000"/>
                </a:solidFill>
                <a:latin typeface="Times New Roman" pitchFamily="18" charset="0"/>
              </a:rPr>
              <a:pPr defTabSz="938992" eaLnBrk="0" fontAlgn="base" hangingPunct="0">
                <a:spcBef>
                  <a:spcPct val="0"/>
                </a:spcBef>
                <a:spcAft>
                  <a:spcPct val="0"/>
                </a:spcAft>
                <a:defRPr/>
              </a:pPr>
              <a:t>13</a:t>
            </a:fld>
            <a:endParaRPr lang="en-US" dirty="0">
              <a:solidFill>
                <a:srgbClr val="000000"/>
              </a:solidFill>
              <a:latin typeface="Times New Roman" pitchFamily="18" charset="0"/>
            </a:endParaRPr>
          </a:p>
        </p:txBody>
      </p:sp>
    </p:spTree>
    <p:extLst>
      <p:ext uri="{BB962C8B-B14F-4D97-AF65-F5344CB8AC3E}">
        <p14:creationId xmlns:p14="http://schemas.microsoft.com/office/powerpoint/2010/main" val="337929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38992" eaLnBrk="0" fontAlgn="base" hangingPunct="0">
              <a:spcBef>
                <a:spcPct val="0"/>
              </a:spcBef>
              <a:spcAft>
                <a:spcPct val="0"/>
              </a:spcAft>
              <a:defRPr/>
            </a:pPr>
            <a:fld id="{771F9ACF-3C07-457C-B837-873484641ED5}" type="slidenum">
              <a:rPr lang="en-US">
                <a:solidFill>
                  <a:srgbClr val="000000"/>
                </a:solidFill>
                <a:latin typeface="Times New Roman" pitchFamily="18" charset="0"/>
              </a:rPr>
              <a:pPr defTabSz="938992" eaLnBrk="0" fontAlgn="base" hangingPunct="0">
                <a:spcBef>
                  <a:spcPct val="0"/>
                </a:spcBef>
                <a:spcAft>
                  <a:spcPct val="0"/>
                </a:spcAft>
                <a:defRPr/>
              </a:pPr>
              <a:t>14</a:t>
            </a:fld>
            <a:endParaRPr lang="en-US" dirty="0">
              <a:solidFill>
                <a:srgbClr val="000000"/>
              </a:solidFill>
              <a:latin typeface="Times New Roman" pitchFamily="18" charset="0"/>
            </a:endParaRPr>
          </a:p>
        </p:txBody>
      </p:sp>
    </p:spTree>
    <p:extLst>
      <p:ext uri="{BB962C8B-B14F-4D97-AF65-F5344CB8AC3E}">
        <p14:creationId xmlns:p14="http://schemas.microsoft.com/office/powerpoint/2010/main" val="1488482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38992" eaLnBrk="0" fontAlgn="base" hangingPunct="0">
              <a:spcBef>
                <a:spcPct val="0"/>
              </a:spcBef>
              <a:spcAft>
                <a:spcPct val="0"/>
              </a:spcAft>
              <a:defRPr/>
            </a:pPr>
            <a:fld id="{771F9ACF-3C07-457C-B837-873484641ED5}" type="slidenum">
              <a:rPr lang="en-US">
                <a:solidFill>
                  <a:srgbClr val="000000"/>
                </a:solidFill>
                <a:latin typeface="Times New Roman" pitchFamily="18" charset="0"/>
              </a:rPr>
              <a:pPr defTabSz="938992" eaLnBrk="0" fontAlgn="base" hangingPunct="0">
                <a:spcBef>
                  <a:spcPct val="0"/>
                </a:spcBef>
                <a:spcAft>
                  <a:spcPct val="0"/>
                </a:spcAft>
                <a:defRPr/>
              </a:pPr>
              <a:t>15</a:t>
            </a:fld>
            <a:endParaRPr lang="en-US" dirty="0">
              <a:solidFill>
                <a:srgbClr val="000000"/>
              </a:solidFill>
              <a:latin typeface="Times New Roman" pitchFamily="18" charset="0"/>
            </a:endParaRPr>
          </a:p>
        </p:txBody>
      </p:sp>
    </p:spTree>
    <p:extLst>
      <p:ext uri="{BB962C8B-B14F-4D97-AF65-F5344CB8AC3E}">
        <p14:creationId xmlns:p14="http://schemas.microsoft.com/office/powerpoint/2010/main" val="3527622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74016" eaLnBrk="0" fontAlgn="base" hangingPunct="0">
              <a:spcBef>
                <a:spcPct val="0"/>
              </a:spcBef>
              <a:spcAft>
                <a:spcPct val="0"/>
              </a:spcAft>
              <a:defRPr/>
            </a:pPr>
            <a:fld id="{771F9ACF-3C07-457C-B837-873484641ED5}" type="slidenum">
              <a:rPr lang="en-US">
                <a:solidFill>
                  <a:srgbClr val="000000"/>
                </a:solidFill>
                <a:latin typeface="Times New Roman" pitchFamily="18" charset="0"/>
              </a:rPr>
              <a:pPr defTabSz="974016" eaLnBrk="0" fontAlgn="base" hangingPunct="0">
                <a:spcBef>
                  <a:spcPct val="0"/>
                </a:spcBef>
                <a:spcAft>
                  <a:spcPct val="0"/>
                </a:spcAft>
                <a:defRPr/>
              </a:pPr>
              <a:t>16</a:t>
            </a:fld>
            <a:endParaRPr lang="en-US" dirty="0">
              <a:solidFill>
                <a:srgbClr val="000000"/>
              </a:solidFill>
              <a:latin typeface="Times New Roman" pitchFamily="18" charset="0"/>
            </a:endParaRPr>
          </a:p>
        </p:txBody>
      </p:sp>
    </p:spTree>
    <p:extLst>
      <p:ext uri="{BB962C8B-B14F-4D97-AF65-F5344CB8AC3E}">
        <p14:creationId xmlns:p14="http://schemas.microsoft.com/office/powerpoint/2010/main" val="1178767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74016" eaLnBrk="0" fontAlgn="base" hangingPunct="0">
              <a:spcBef>
                <a:spcPct val="0"/>
              </a:spcBef>
              <a:spcAft>
                <a:spcPct val="0"/>
              </a:spcAft>
              <a:defRPr/>
            </a:pPr>
            <a:fld id="{771F9ACF-3C07-457C-B837-873484641ED5}" type="slidenum">
              <a:rPr lang="en-US">
                <a:solidFill>
                  <a:srgbClr val="000000"/>
                </a:solidFill>
                <a:latin typeface="Times New Roman" pitchFamily="18" charset="0"/>
              </a:rPr>
              <a:pPr defTabSz="974016" eaLnBrk="0" fontAlgn="base" hangingPunct="0">
                <a:spcBef>
                  <a:spcPct val="0"/>
                </a:spcBef>
                <a:spcAft>
                  <a:spcPct val="0"/>
                </a:spcAft>
                <a:defRPr/>
              </a:pPr>
              <a:t>17</a:t>
            </a:fld>
            <a:endParaRPr lang="en-US" dirty="0">
              <a:solidFill>
                <a:srgbClr val="000000"/>
              </a:solidFill>
              <a:latin typeface="Times New Roman" pitchFamily="18" charset="0"/>
            </a:endParaRPr>
          </a:p>
        </p:txBody>
      </p:sp>
    </p:spTree>
    <p:extLst>
      <p:ext uri="{BB962C8B-B14F-4D97-AF65-F5344CB8AC3E}">
        <p14:creationId xmlns:p14="http://schemas.microsoft.com/office/powerpoint/2010/main" val="2965815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74016" eaLnBrk="0" fontAlgn="base" hangingPunct="0">
              <a:spcBef>
                <a:spcPct val="0"/>
              </a:spcBef>
              <a:spcAft>
                <a:spcPct val="0"/>
              </a:spcAft>
              <a:defRPr/>
            </a:pPr>
            <a:fld id="{771F9ACF-3C07-457C-B837-873484641ED5}" type="slidenum">
              <a:rPr lang="en-US">
                <a:solidFill>
                  <a:srgbClr val="000000"/>
                </a:solidFill>
                <a:latin typeface="Times New Roman" pitchFamily="18" charset="0"/>
              </a:rPr>
              <a:pPr defTabSz="974016" eaLnBrk="0" fontAlgn="base" hangingPunct="0">
                <a:spcBef>
                  <a:spcPct val="0"/>
                </a:spcBef>
                <a:spcAft>
                  <a:spcPct val="0"/>
                </a:spcAft>
                <a:defRPr/>
              </a:pPr>
              <a:t>18</a:t>
            </a:fld>
            <a:endParaRPr lang="en-US" dirty="0">
              <a:solidFill>
                <a:srgbClr val="000000"/>
              </a:solidFill>
              <a:latin typeface="Times New Roman" pitchFamily="18" charset="0"/>
            </a:endParaRPr>
          </a:p>
        </p:txBody>
      </p:sp>
    </p:spTree>
    <p:extLst>
      <p:ext uri="{BB962C8B-B14F-4D97-AF65-F5344CB8AC3E}">
        <p14:creationId xmlns:p14="http://schemas.microsoft.com/office/powerpoint/2010/main" val="2129342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74016" eaLnBrk="0" fontAlgn="base" hangingPunct="0">
              <a:spcBef>
                <a:spcPct val="0"/>
              </a:spcBef>
              <a:spcAft>
                <a:spcPct val="0"/>
              </a:spcAft>
              <a:defRPr/>
            </a:pPr>
            <a:fld id="{771F9ACF-3C07-457C-B837-873484641ED5}" type="slidenum">
              <a:rPr lang="en-US">
                <a:solidFill>
                  <a:srgbClr val="000000"/>
                </a:solidFill>
                <a:latin typeface="Times New Roman" pitchFamily="18" charset="0"/>
              </a:rPr>
              <a:pPr defTabSz="974016" eaLnBrk="0" fontAlgn="base" hangingPunct="0">
                <a:spcBef>
                  <a:spcPct val="0"/>
                </a:spcBef>
                <a:spcAft>
                  <a:spcPct val="0"/>
                </a:spcAft>
                <a:defRPr/>
              </a:pPr>
              <a:t>19</a:t>
            </a:fld>
            <a:endParaRPr lang="en-US" dirty="0">
              <a:solidFill>
                <a:srgbClr val="000000"/>
              </a:solidFill>
              <a:latin typeface="Times New Roman" pitchFamily="18" charset="0"/>
            </a:endParaRPr>
          </a:p>
        </p:txBody>
      </p:sp>
    </p:spTree>
    <p:extLst>
      <p:ext uri="{BB962C8B-B14F-4D97-AF65-F5344CB8AC3E}">
        <p14:creationId xmlns:p14="http://schemas.microsoft.com/office/powerpoint/2010/main" val="3359991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74016" eaLnBrk="0" fontAlgn="base" hangingPunct="0">
              <a:spcBef>
                <a:spcPct val="0"/>
              </a:spcBef>
              <a:spcAft>
                <a:spcPct val="0"/>
              </a:spcAft>
              <a:defRPr/>
            </a:pPr>
            <a:fld id="{771F9ACF-3C07-457C-B837-873484641ED5}" type="slidenum">
              <a:rPr lang="en-US">
                <a:solidFill>
                  <a:srgbClr val="000000"/>
                </a:solidFill>
                <a:latin typeface="Times New Roman" pitchFamily="18" charset="0"/>
              </a:rPr>
              <a:pPr defTabSz="974016" eaLnBrk="0" fontAlgn="base" hangingPunct="0">
                <a:spcBef>
                  <a:spcPct val="0"/>
                </a:spcBef>
                <a:spcAft>
                  <a:spcPct val="0"/>
                </a:spcAft>
                <a:defRPr/>
              </a:pPr>
              <a:t>20</a:t>
            </a:fld>
            <a:endParaRPr lang="en-US" dirty="0">
              <a:solidFill>
                <a:srgbClr val="000000"/>
              </a:solidFill>
              <a:latin typeface="Times New Roman" pitchFamily="18" charset="0"/>
            </a:endParaRPr>
          </a:p>
        </p:txBody>
      </p:sp>
    </p:spTree>
    <p:extLst>
      <p:ext uri="{BB962C8B-B14F-4D97-AF65-F5344CB8AC3E}">
        <p14:creationId xmlns:p14="http://schemas.microsoft.com/office/powerpoint/2010/main" val="534837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1003454">
              <a:defRPr/>
            </a:pPr>
            <a:fld id="{771F9ACF-3C07-457C-B837-873484641ED5}" type="slidenum">
              <a:rPr lang="en-US">
                <a:solidFill>
                  <a:prstClr val="black"/>
                </a:solidFill>
                <a:latin typeface="Calibri" panose="020F0502020204030204"/>
              </a:rPr>
              <a:pPr defTabSz="1003454">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53753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74016" eaLnBrk="0" fontAlgn="base" hangingPunct="0">
              <a:spcBef>
                <a:spcPct val="0"/>
              </a:spcBef>
              <a:spcAft>
                <a:spcPct val="0"/>
              </a:spcAft>
              <a:defRPr/>
            </a:pPr>
            <a:fld id="{771F9ACF-3C07-457C-B837-873484641ED5}" type="slidenum">
              <a:rPr lang="en-US">
                <a:solidFill>
                  <a:srgbClr val="000000"/>
                </a:solidFill>
                <a:latin typeface="Times New Roman" pitchFamily="18" charset="0"/>
              </a:rPr>
              <a:pPr defTabSz="974016" eaLnBrk="0" fontAlgn="base" hangingPunct="0">
                <a:spcBef>
                  <a:spcPct val="0"/>
                </a:spcBef>
                <a:spcAft>
                  <a:spcPct val="0"/>
                </a:spcAft>
                <a:defRPr/>
              </a:pPr>
              <a:t>21</a:t>
            </a:fld>
            <a:endParaRPr lang="en-US" dirty="0">
              <a:solidFill>
                <a:srgbClr val="000000"/>
              </a:solidFill>
              <a:latin typeface="Times New Roman" pitchFamily="18" charset="0"/>
            </a:endParaRPr>
          </a:p>
        </p:txBody>
      </p:sp>
    </p:spTree>
    <p:extLst>
      <p:ext uri="{BB962C8B-B14F-4D97-AF65-F5344CB8AC3E}">
        <p14:creationId xmlns:p14="http://schemas.microsoft.com/office/powerpoint/2010/main" val="1856860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74016" eaLnBrk="0" fontAlgn="base" hangingPunct="0">
              <a:spcBef>
                <a:spcPct val="0"/>
              </a:spcBef>
              <a:spcAft>
                <a:spcPct val="0"/>
              </a:spcAft>
              <a:defRPr/>
            </a:pPr>
            <a:fld id="{771F9ACF-3C07-457C-B837-873484641ED5}" type="slidenum">
              <a:rPr lang="en-US">
                <a:solidFill>
                  <a:srgbClr val="000000"/>
                </a:solidFill>
                <a:latin typeface="Times New Roman" pitchFamily="18" charset="0"/>
              </a:rPr>
              <a:pPr defTabSz="974016" eaLnBrk="0" fontAlgn="base" hangingPunct="0">
                <a:spcBef>
                  <a:spcPct val="0"/>
                </a:spcBef>
                <a:spcAft>
                  <a:spcPct val="0"/>
                </a:spcAft>
                <a:defRPr/>
              </a:pPr>
              <a:t>22</a:t>
            </a:fld>
            <a:endParaRPr lang="en-US" dirty="0">
              <a:solidFill>
                <a:srgbClr val="000000"/>
              </a:solidFill>
              <a:latin typeface="Times New Roman" pitchFamily="18" charset="0"/>
            </a:endParaRPr>
          </a:p>
        </p:txBody>
      </p:sp>
    </p:spTree>
    <p:extLst>
      <p:ext uri="{BB962C8B-B14F-4D97-AF65-F5344CB8AC3E}">
        <p14:creationId xmlns:p14="http://schemas.microsoft.com/office/powerpoint/2010/main" val="2136912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74016" eaLnBrk="0" fontAlgn="base" hangingPunct="0">
              <a:spcBef>
                <a:spcPct val="0"/>
              </a:spcBef>
              <a:spcAft>
                <a:spcPct val="0"/>
              </a:spcAft>
              <a:defRPr/>
            </a:pPr>
            <a:fld id="{771F9ACF-3C07-457C-B837-873484641ED5}" type="slidenum">
              <a:rPr lang="en-US">
                <a:solidFill>
                  <a:srgbClr val="000000"/>
                </a:solidFill>
                <a:latin typeface="Times New Roman" pitchFamily="18" charset="0"/>
              </a:rPr>
              <a:pPr defTabSz="974016" eaLnBrk="0" fontAlgn="base" hangingPunct="0">
                <a:spcBef>
                  <a:spcPct val="0"/>
                </a:spcBef>
                <a:spcAft>
                  <a:spcPct val="0"/>
                </a:spcAft>
                <a:defRPr/>
              </a:pPr>
              <a:t>23</a:t>
            </a:fld>
            <a:endParaRPr lang="en-US" dirty="0">
              <a:solidFill>
                <a:srgbClr val="000000"/>
              </a:solidFill>
              <a:latin typeface="Times New Roman" pitchFamily="18" charset="0"/>
            </a:endParaRPr>
          </a:p>
        </p:txBody>
      </p:sp>
    </p:spTree>
    <p:extLst>
      <p:ext uri="{BB962C8B-B14F-4D97-AF65-F5344CB8AC3E}">
        <p14:creationId xmlns:p14="http://schemas.microsoft.com/office/powerpoint/2010/main" val="3974448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74016" eaLnBrk="0" fontAlgn="base" hangingPunct="0">
              <a:spcBef>
                <a:spcPct val="0"/>
              </a:spcBef>
              <a:spcAft>
                <a:spcPct val="0"/>
              </a:spcAft>
              <a:defRPr/>
            </a:pPr>
            <a:fld id="{771F9ACF-3C07-457C-B837-873484641ED5}" type="slidenum">
              <a:rPr lang="en-US">
                <a:solidFill>
                  <a:srgbClr val="000000"/>
                </a:solidFill>
                <a:latin typeface="Times New Roman" pitchFamily="18" charset="0"/>
              </a:rPr>
              <a:pPr defTabSz="974016" eaLnBrk="0" fontAlgn="base" hangingPunct="0">
                <a:spcBef>
                  <a:spcPct val="0"/>
                </a:spcBef>
                <a:spcAft>
                  <a:spcPct val="0"/>
                </a:spcAft>
                <a:defRPr/>
              </a:pPr>
              <a:t>24</a:t>
            </a:fld>
            <a:endParaRPr lang="en-US" dirty="0">
              <a:solidFill>
                <a:srgbClr val="000000"/>
              </a:solidFill>
              <a:latin typeface="Times New Roman" pitchFamily="18" charset="0"/>
            </a:endParaRPr>
          </a:p>
        </p:txBody>
      </p:sp>
    </p:spTree>
    <p:extLst>
      <p:ext uri="{BB962C8B-B14F-4D97-AF65-F5344CB8AC3E}">
        <p14:creationId xmlns:p14="http://schemas.microsoft.com/office/powerpoint/2010/main" val="4256844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74016" eaLnBrk="0" fontAlgn="base" hangingPunct="0">
              <a:spcBef>
                <a:spcPct val="0"/>
              </a:spcBef>
              <a:spcAft>
                <a:spcPct val="0"/>
              </a:spcAft>
              <a:defRPr/>
            </a:pPr>
            <a:fld id="{771F9ACF-3C07-457C-B837-873484641ED5}" type="slidenum">
              <a:rPr lang="en-US">
                <a:solidFill>
                  <a:srgbClr val="000000"/>
                </a:solidFill>
                <a:latin typeface="Times New Roman" pitchFamily="18" charset="0"/>
              </a:rPr>
              <a:pPr defTabSz="974016" eaLnBrk="0" fontAlgn="base" hangingPunct="0">
                <a:spcBef>
                  <a:spcPct val="0"/>
                </a:spcBef>
                <a:spcAft>
                  <a:spcPct val="0"/>
                </a:spcAft>
                <a:defRPr/>
              </a:pPr>
              <a:t>25</a:t>
            </a:fld>
            <a:endParaRPr lang="en-US" dirty="0">
              <a:solidFill>
                <a:srgbClr val="000000"/>
              </a:solidFill>
              <a:latin typeface="Times New Roman" pitchFamily="18" charset="0"/>
            </a:endParaRPr>
          </a:p>
        </p:txBody>
      </p:sp>
    </p:spTree>
    <p:extLst>
      <p:ext uri="{BB962C8B-B14F-4D97-AF65-F5344CB8AC3E}">
        <p14:creationId xmlns:p14="http://schemas.microsoft.com/office/powerpoint/2010/main" val="8753107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74016" eaLnBrk="0" fontAlgn="base" hangingPunct="0">
              <a:spcBef>
                <a:spcPct val="0"/>
              </a:spcBef>
              <a:spcAft>
                <a:spcPct val="0"/>
              </a:spcAft>
              <a:defRPr/>
            </a:pPr>
            <a:fld id="{771F9ACF-3C07-457C-B837-873484641ED5}" type="slidenum">
              <a:rPr lang="en-US">
                <a:solidFill>
                  <a:srgbClr val="000000"/>
                </a:solidFill>
                <a:latin typeface="Times New Roman" pitchFamily="18" charset="0"/>
              </a:rPr>
              <a:pPr defTabSz="974016" eaLnBrk="0" fontAlgn="base" hangingPunct="0">
                <a:spcBef>
                  <a:spcPct val="0"/>
                </a:spcBef>
                <a:spcAft>
                  <a:spcPct val="0"/>
                </a:spcAft>
                <a:defRPr/>
              </a:pPr>
              <a:t>26</a:t>
            </a:fld>
            <a:endParaRPr lang="en-US" dirty="0">
              <a:solidFill>
                <a:srgbClr val="000000"/>
              </a:solidFill>
              <a:latin typeface="Times New Roman" pitchFamily="18" charset="0"/>
            </a:endParaRPr>
          </a:p>
        </p:txBody>
      </p:sp>
    </p:spTree>
    <p:extLst>
      <p:ext uri="{BB962C8B-B14F-4D97-AF65-F5344CB8AC3E}">
        <p14:creationId xmlns:p14="http://schemas.microsoft.com/office/powerpoint/2010/main" val="2284907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D020D-54BC-0F1D-E2F2-4000FCC23E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FD6F00-EBE6-9F6C-222A-9C2FAB856447}"/>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99D64B17-C967-239C-C6E5-0D2D44D26FB7}"/>
              </a:ext>
            </a:extLst>
          </p:cNvPr>
          <p:cNvSpPr>
            <a:spLocks noGrp="1"/>
          </p:cNvSpPr>
          <p:nvPr>
            <p:ph type="sldNum" sz="quarter" idx="10"/>
          </p:nvPr>
        </p:nvSpPr>
        <p:spPr/>
        <p:txBody>
          <a:bodyPr/>
          <a:lstStyle/>
          <a:p>
            <a:pPr defTabSz="974016" eaLnBrk="0" fontAlgn="base" hangingPunct="0">
              <a:spcBef>
                <a:spcPct val="0"/>
              </a:spcBef>
              <a:spcAft>
                <a:spcPct val="0"/>
              </a:spcAft>
              <a:defRPr/>
            </a:pPr>
            <a:fld id="{771F9ACF-3C07-457C-B837-873484641ED5}" type="slidenum">
              <a:rPr lang="en-US">
                <a:solidFill>
                  <a:srgbClr val="000000"/>
                </a:solidFill>
                <a:latin typeface="Times New Roman" pitchFamily="18" charset="0"/>
              </a:rPr>
              <a:pPr defTabSz="974016" eaLnBrk="0" fontAlgn="base" hangingPunct="0">
                <a:spcBef>
                  <a:spcPct val="0"/>
                </a:spcBef>
                <a:spcAft>
                  <a:spcPct val="0"/>
                </a:spcAft>
                <a:defRPr/>
              </a:pPr>
              <a:t>27</a:t>
            </a:fld>
            <a:endParaRPr lang="en-US" dirty="0">
              <a:solidFill>
                <a:srgbClr val="000000"/>
              </a:solidFill>
              <a:latin typeface="Times New Roman" pitchFamily="18" charset="0"/>
            </a:endParaRPr>
          </a:p>
        </p:txBody>
      </p:sp>
    </p:spTree>
    <p:extLst>
      <p:ext uri="{BB962C8B-B14F-4D97-AF65-F5344CB8AC3E}">
        <p14:creationId xmlns:p14="http://schemas.microsoft.com/office/powerpoint/2010/main" val="42724778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DAA18-C4E9-36C7-3A06-E44C4CC802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A612B4-E611-B73C-472E-AA9B67267C39}"/>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5FA2A118-A05E-377A-F483-1DD4D5D80619}"/>
              </a:ext>
            </a:extLst>
          </p:cNvPr>
          <p:cNvSpPr>
            <a:spLocks noGrp="1"/>
          </p:cNvSpPr>
          <p:nvPr>
            <p:ph type="sldNum" sz="quarter" idx="10"/>
          </p:nvPr>
        </p:nvSpPr>
        <p:spPr/>
        <p:txBody>
          <a:bodyPr/>
          <a:lstStyle/>
          <a:p>
            <a:pPr defTabSz="974016" eaLnBrk="0" fontAlgn="base" hangingPunct="0">
              <a:spcBef>
                <a:spcPct val="0"/>
              </a:spcBef>
              <a:spcAft>
                <a:spcPct val="0"/>
              </a:spcAft>
              <a:defRPr/>
            </a:pPr>
            <a:fld id="{771F9ACF-3C07-457C-B837-873484641ED5}" type="slidenum">
              <a:rPr lang="en-US">
                <a:solidFill>
                  <a:srgbClr val="000000"/>
                </a:solidFill>
                <a:latin typeface="Times New Roman" pitchFamily="18" charset="0"/>
              </a:rPr>
              <a:pPr defTabSz="974016" eaLnBrk="0" fontAlgn="base" hangingPunct="0">
                <a:spcBef>
                  <a:spcPct val="0"/>
                </a:spcBef>
                <a:spcAft>
                  <a:spcPct val="0"/>
                </a:spcAft>
                <a:defRPr/>
              </a:pPr>
              <a:t>28</a:t>
            </a:fld>
            <a:endParaRPr lang="en-US" dirty="0">
              <a:solidFill>
                <a:srgbClr val="000000"/>
              </a:solidFill>
              <a:latin typeface="Times New Roman" pitchFamily="18" charset="0"/>
            </a:endParaRPr>
          </a:p>
        </p:txBody>
      </p:sp>
    </p:spTree>
    <p:extLst>
      <p:ext uri="{BB962C8B-B14F-4D97-AF65-F5344CB8AC3E}">
        <p14:creationId xmlns:p14="http://schemas.microsoft.com/office/powerpoint/2010/main" val="38148337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74016" eaLnBrk="0" fontAlgn="base" hangingPunct="0">
              <a:spcBef>
                <a:spcPct val="0"/>
              </a:spcBef>
              <a:spcAft>
                <a:spcPct val="0"/>
              </a:spcAft>
              <a:defRPr/>
            </a:pPr>
            <a:fld id="{771F9ACF-3C07-457C-B837-873484641ED5}" type="slidenum">
              <a:rPr lang="en-US">
                <a:solidFill>
                  <a:srgbClr val="000000"/>
                </a:solidFill>
                <a:latin typeface="Times New Roman" pitchFamily="18" charset="0"/>
              </a:rPr>
              <a:pPr defTabSz="974016" eaLnBrk="0" fontAlgn="base" hangingPunct="0">
                <a:spcBef>
                  <a:spcPct val="0"/>
                </a:spcBef>
                <a:spcAft>
                  <a:spcPct val="0"/>
                </a:spcAft>
                <a:defRPr/>
              </a:pPr>
              <a:t>29</a:t>
            </a:fld>
            <a:endParaRPr lang="en-US" dirty="0">
              <a:solidFill>
                <a:srgbClr val="000000"/>
              </a:solidFill>
              <a:latin typeface="Times New Roman" pitchFamily="18" charset="0"/>
            </a:endParaRPr>
          </a:p>
        </p:txBody>
      </p:sp>
    </p:spTree>
    <p:extLst>
      <p:ext uri="{BB962C8B-B14F-4D97-AF65-F5344CB8AC3E}">
        <p14:creationId xmlns:p14="http://schemas.microsoft.com/office/powerpoint/2010/main" val="3201165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74016" eaLnBrk="0" fontAlgn="base" hangingPunct="0">
              <a:spcBef>
                <a:spcPct val="0"/>
              </a:spcBef>
              <a:spcAft>
                <a:spcPct val="0"/>
              </a:spcAft>
              <a:defRPr/>
            </a:pPr>
            <a:fld id="{771F9ACF-3C07-457C-B837-873484641ED5}" type="slidenum">
              <a:rPr lang="en-US">
                <a:solidFill>
                  <a:srgbClr val="000000"/>
                </a:solidFill>
                <a:latin typeface="Times New Roman" pitchFamily="18" charset="0"/>
              </a:rPr>
              <a:pPr defTabSz="974016" eaLnBrk="0" fontAlgn="base" hangingPunct="0">
                <a:spcBef>
                  <a:spcPct val="0"/>
                </a:spcBef>
                <a:spcAft>
                  <a:spcPct val="0"/>
                </a:spcAft>
                <a:defRPr/>
              </a:pPr>
              <a:t>30</a:t>
            </a:fld>
            <a:endParaRPr lang="en-US" dirty="0">
              <a:solidFill>
                <a:srgbClr val="000000"/>
              </a:solidFill>
              <a:latin typeface="Times New Roman" pitchFamily="18" charset="0"/>
            </a:endParaRPr>
          </a:p>
        </p:txBody>
      </p:sp>
    </p:spTree>
    <p:extLst>
      <p:ext uri="{BB962C8B-B14F-4D97-AF65-F5344CB8AC3E}">
        <p14:creationId xmlns:p14="http://schemas.microsoft.com/office/powerpoint/2010/main" val="2562458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489E1C9-038A-4B42-A8B0-7FC81331CAA8}" type="slidenum">
              <a:rPr lang="en-US" smtClean="0"/>
              <a:t>4</a:t>
            </a:fld>
            <a:endParaRPr lang="en-US" dirty="0"/>
          </a:p>
        </p:txBody>
      </p:sp>
    </p:spTree>
    <p:extLst>
      <p:ext uri="{BB962C8B-B14F-4D97-AF65-F5344CB8AC3E}">
        <p14:creationId xmlns:p14="http://schemas.microsoft.com/office/powerpoint/2010/main" val="679636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Focused</a:t>
            </a:r>
          </a:p>
          <a:p>
            <a:r>
              <a:rPr lang="en-US" dirty="0"/>
              <a:t>Be</a:t>
            </a:r>
            <a:r>
              <a:rPr lang="en-US" baseline="0" dirty="0"/>
              <a:t> Driven</a:t>
            </a:r>
          </a:p>
          <a:p>
            <a:r>
              <a:rPr lang="en-US" baseline="0" dirty="0"/>
              <a:t>Be Warriors</a:t>
            </a:r>
            <a:endParaRPr lang="en-US" dirty="0"/>
          </a:p>
        </p:txBody>
      </p:sp>
      <p:sp>
        <p:nvSpPr>
          <p:cNvPr id="4" name="Slide Number Placeholder 3"/>
          <p:cNvSpPr>
            <a:spLocks noGrp="1"/>
          </p:cNvSpPr>
          <p:nvPr>
            <p:ph type="sldNum" sz="quarter" idx="10"/>
          </p:nvPr>
        </p:nvSpPr>
        <p:spPr/>
        <p:txBody>
          <a:bodyPr/>
          <a:lstStyle/>
          <a:p>
            <a:pPr defTabSz="949478">
              <a:defRPr/>
            </a:pPr>
            <a:fld id="{8DE7AC7C-4447-4122-858F-98A681BD1F69}" type="slidenum">
              <a:rPr lang="en-US">
                <a:solidFill>
                  <a:prstClr val="black"/>
                </a:solidFill>
                <a:latin typeface="Calibri" panose="020F0502020204030204"/>
              </a:rPr>
              <a:pPr defTabSz="949478">
                <a:defRPr/>
              </a:pPr>
              <a:t>31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19515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489E1C9-038A-4B42-A8B0-7FC81331CAA8}" type="slidenum">
              <a:rPr lang="en-US" smtClean="0"/>
              <a:t>5</a:t>
            </a:fld>
            <a:endParaRPr lang="en-US" dirty="0"/>
          </a:p>
        </p:txBody>
      </p:sp>
    </p:spTree>
    <p:extLst>
      <p:ext uri="{BB962C8B-B14F-4D97-AF65-F5344CB8AC3E}">
        <p14:creationId xmlns:p14="http://schemas.microsoft.com/office/powerpoint/2010/main" val="1831266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74016" eaLnBrk="0" fontAlgn="base" hangingPunct="0">
              <a:spcBef>
                <a:spcPct val="0"/>
              </a:spcBef>
              <a:spcAft>
                <a:spcPct val="0"/>
              </a:spcAft>
              <a:defRPr/>
            </a:pPr>
            <a:fld id="{771F9ACF-3C07-457C-B837-873484641ED5}" type="slidenum">
              <a:rPr lang="en-US">
                <a:solidFill>
                  <a:srgbClr val="000000"/>
                </a:solidFill>
                <a:latin typeface="Times New Roman" pitchFamily="18" charset="0"/>
              </a:rPr>
              <a:pPr defTabSz="974016" eaLnBrk="0" fontAlgn="base" hangingPunct="0">
                <a:spcBef>
                  <a:spcPct val="0"/>
                </a:spcBef>
                <a:spcAft>
                  <a:spcPct val="0"/>
                </a:spcAft>
                <a:defRPr/>
              </a:pPr>
              <a:t>6</a:t>
            </a:fld>
            <a:endParaRPr lang="en-US" dirty="0">
              <a:solidFill>
                <a:srgbClr val="000000"/>
              </a:solidFill>
              <a:latin typeface="Times New Roman" pitchFamily="18" charset="0"/>
            </a:endParaRPr>
          </a:p>
        </p:txBody>
      </p:sp>
    </p:spTree>
    <p:extLst>
      <p:ext uri="{BB962C8B-B14F-4D97-AF65-F5344CB8AC3E}">
        <p14:creationId xmlns:p14="http://schemas.microsoft.com/office/powerpoint/2010/main" val="4081225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489E1C9-038A-4B42-A8B0-7FC81331CAA8}" type="slidenum">
              <a:rPr lang="en-US" smtClean="0"/>
              <a:t>7</a:t>
            </a:fld>
            <a:endParaRPr lang="en-US" dirty="0"/>
          </a:p>
        </p:txBody>
      </p:sp>
    </p:spTree>
    <p:extLst>
      <p:ext uri="{BB962C8B-B14F-4D97-AF65-F5344CB8AC3E}">
        <p14:creationId xmlns:p14="http://schemas.microsoft.com/office/powerpoint/2010/main" val="3576208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74016" eaLnBrk="0" fontAlgn="base" hangingPunct="0">
              <a:spcBef>
                <a:spcPct val="0"/>
              </a:spcBef>
              <a:spcAft>
                <a:spcPct val="0"/>
              </a:spcAft>
              <a:defRPr/>
            </a:pPr>
            <a:fld id="{771F9ACF-3C07-457C-B837-873484641ED5}" type="slidenum">
              <a:rPr lang="en-US">
                <a:solidFill>
                  <a:srgbClr val="000000"/>
                </a:solidFill>
                <a:latin typeface="Times New Roman" pitchFamily="18" charset="0"/>
              </a:rPr>
              <a:pPr defTabSz="974016" eaLnBrk="0" fontAlgn="base" hangingPunct="0">
                <a:spcBef>
                  <a:spcPct val="0"/>
                </a:spcBef>
                <a:spcAft>
                  <a:spcPct val="0"/>
                </a:spcAft>
                <a:defRPr/>
              </a:pPr>
              <a:t>8</a:t>
            </a:fld>
            <a:endParaRPr lang="en-US" dirty="0">
              <a:solidFill>
                <a:srgbClr val="000000"/>
              </a:solidFill>
              <a:latin typeface="Times New Roman" pitchFamily="18" charset="0"/>
            </a:endParaRPr>
          </a:p>
        </p:txBody>
      </p:sp>
    </p:spTree>
    <p:extLst>
      <p:ext uri="{BB962C8B-B14F-4D97-AF65-F5344CB8AC3E}">
        <p14:creationId xmlns:p14="http://schemas.microsoft.com/office/powerpoint/2010/main" val="1874608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74016" eaLnBrk="0" fontAlgn="base" hangingPunct="0">
              <a:spcBef>
                <a:spcPct val="0"/>
              </a:spcBef>
              <a:spcAft>
                <a:spcPct val="0"/>
              </a:spcAft>
              <a:defRPr/>
            </a:pPr>
            <a:fld id="{771F9ACF-3C07-457C-B837-873484641ED5}" type="slidenum">
              <a:rPr lang="en-US">
                <a:solidFill>
                  <a:srgbClr val="000000"/>
                </a:solidFill>
                <a:latin typeface="Times New Roman" pitchFamily="18" charset="0"/>
              </a:rPr>
              <a:pPr defTabSz="974016" eaLnBrk="0" fontAlgn="base" hangingPunct="0">
                <a:spcBef>
                  <a:spcPct val="0"/>
                </a:spcBef>
                <a:spcAft>
                  <a:spcPct val="0"/>
                </a:spcAft>
                <a:defRPr/>
              </a:pPr>
              <a:t>9</a:t>
            </a:fld>
            <a:endParaRPr lang="en-US" dirty="0">
              <a:solidFill>
                <a:srgbClr val="000000"/>
              </a:solidFill>
              <a:latin typeface="Times New Roman" pitchFamily="18" charset="0"/>
            </a:endParaRPr>
          </a:p>
        </p:txBody>
      </p:sp>
    </p:spTree>
    <p:extLst>
      <p:ext uri="{BB962C8B-B14F-4D97-AF65-F5344CB8AC3E}">
        <p14:creationId xmlns:p14="http://schemas.microsoft.com/office/powerpoint/2010/main" val="74281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74016" eaLnBrk="0" fontAlgn="base" hangingPunct="0">
              <a:spcBef>
                <a:spcPct val="0"/>
              </a:spcBef>
              <a:spcAft>
                <a:spcPct val="0"/>
              </a:spcAft>
              <a:defRPr/>
            </a:pPr>
            <a:fld id="{771F9ACF-3C07-457C-B837-873484641ED5}" type="slidenum">
              <a:rPr lang="en-US">
                <a:solidFill>
                  <a:srgbClr val="000000"/>
                </a:solidFill>
                <a:latin typeface="Times New Roman" pitchFamily="18" charset="0"/>
              </a:rPr>
              <a:pPr defTabSz="974016" eaLnBrk="0" fontAlgn="base" hangingPunct="0">
                <a:spcBef>
                  <a:spcPct val="0"/>
                </a:spcBef>
                <a:spcAft>
                  <a:spcPct val="0"/>
                </a:spcAft>
                <a:defRPr/>
              </a:pPr>
              <a:t>10</a:t>
            </a:fld>
            <a:endParaRPr lang="en-US" dirty="0">
              <a:solidFill>
                <a:srgbClr val="000000"/>
              </a:solidFill>
              <a:latin typeface="Times New Roman" pitchFamily="18" charset="0"/>
            </a:endParaRPr>
          </a:p>
        </p:txBody>
      </p:sp>
      <p:sp>
        <p:nvSpPr>
          <p:cNvPr id="3" name="Notes Placeholder 2">
            <a:extLst>
              <a:ext uri="{FF2B5EF4-FFF2-40B4-BE49-F238E27FC236}">
                <a16:creationId xmlns:a16="http://schemas.microsoft.com/office/drawing/2014/main" id="{0D947D4D-D68C-7C37-1740-4BFF961E901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307527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A7E87-083D-E553-3459-587C7D9A696C}"/>
              </a:ext>
            </a:extLst>
          </p:cNvPr>
          <p:cNvSpPr>
            <a:spLocks noGrp="1"/>
          </p:cNvSpPr>
          <p:nvPr>
            <p:ph type="ctrTitle" hasCustomPrompt="1"/>
          </p:nvPr>
        </p:nvSpPr>
        <p:spPr>
          <a:xfrm>
            <a:off x="1524000" y="1838115"/>
            <a:ext cx="9144000" cy="2387600"/>
          </a:xfrm>
        </p:spPr>
        <p:txBody>
          <a:bodyPr anchor="b"/>
          <a:lstStyle>
            <a:lvl1pPr algn="ctr">
              <a:defRPr sz="6000" b="1">
                <a:solidFill>
                  <a:srgbClr val="950400"/>
                </a:solidFill>
                <a:latin typeface="Arial" panose="020B0604020202020204" pitchFamily="34" charset="0"/>
                <a:cs typeface="Arial" panose="020B0604020202020204" pitchFamily="34" charset="0"/>
              </a:defRPr>
            </a:lvl1pPr>
          </a:lstStyle>
          <a:p>
            <a:r>
              <a:rPr lang="en-US" dirty="0"/>
              <a:t>Title</a:t>
            </a:r>
          </a:p>
        </p:txBody>
      </p:sp>
      <p:sp>
        <p:nvSpPr>
          <p:cNvPr id="3" name="Subtitle 2">
            <a:extLst>
              <a:ext uri="{FF2B5EF4-FFF2-40B4-BE49-F238E27FC236}">
                <a16:creationId xmlns:a16="http://schemas.microsoft.com/office/drawing/2014/main" id="{A87733BB-1F97-C338-F804-27E09EBDDC88}"/>
              </a:ext>
            </a:extLst>
          </p:cNvPr>
          <p:cNvSpPr>
            <a:spLocks noGrp="1"/>
          </p:cNvSpPr>
          <p:nvPr>
            <p:ph type="subTitle" idx="1"/>
          </p:nvPr>
        </p:nvSpPr>
        <p:spPr>
          <a:xfrm>
            <a:off x="1524000" y="4317790"/>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Content Placeholder 13" descr="Logo&#10;&#10;Description automatically generated">
            <a:extLst>
              <a:ext uri="{FF2B5EF4-FFF2-40B4-BE49-F238E27FC236}">
                <a16:creationId xmlns:a16="http://schemas.microsoft.com/office/drawing/2014/main" id="{699A2CEA-0BF4-51A2-05BC-0E3CE58066ED}"/>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481498" y="432876"/>
            <a:ext cx="548640" cy="502920"/>
          </a:xfrm>
          <a:prstGeom prst="rect">
            <a:avLst/>
          </a:prstGeom>
        </p:spPr>
      </p:pic>
      <p:pic>
        <p:nvPicPr>
          <p:cNvPr id="8" name="Picture 7">
            <a:extLst>
              <a:ext uri="{FF2B5EF4-FFF2-40B4-BE49-F238E27FC236}">
                <a16:creationId xmlns:a16="http://schemas.microsoft.com/office/drawing/2014/main" id="{AEC679B9-B292-F774-09D5-6B448D6063A1}"/>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1124654" y="72708"/>
            <a:ext cx="886055" cy="859536"/>
          </a:xfrm>
          <a:prstGeom prst="rect">
            <a:avLst/>
          </a:prstGeom>
        </p:spPr>
      </p:pic>
      <p:pic>
        <p:nvPicPr>
          <p:cNvPr id="9" name="Picture 8" descr="Logo&#10;&#10;Description automatically generated">
            <a:extLst>
              <a:ext uri="{FF2B5EF4-FFF2-40B4-BE49-F238E27FC236}">
                <a16:creationId xmlns:a16="http://schemas.microsoft.com/office/drawing/2014/main" id="{73DECC78-E0BC-51CE-F30A-B9A5808C0A2B}"/>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95692" y="47095"/>
            <a:ext cx="512064" cy="502920"/>
          </a:xfrm>
          <a:prstGeom prst="rect">
            <a:avLst/>
          </a:prstGeom>
        </p:spPr>
      </p:pic>
      <p:cxnSp>
        <p:nvCxnSpPr>
          <p:cNvPr id="10" name="Straight Connector 9">
            <a:extLst>
              <a:ext uri="{FF2B5EF4-FFF2-40B4-BE49-F238E27FC236}">
                <a16:creationId xmlns:a16="http://schemas.microsoft.com/office/drawing/2014/main" id="{6D7535D6-79D3-4120-20D9-6BD29515B3DF}"/>
              </a:ext>
            </a:extLst>
          </p:cNvPr>
          <p:cNvCxnSpPr>
            <a:cxnSpLocks noGrp="1" noRot="1" noMove="1" noResize="1" noEditPoints="1" noAdjustHandles="1" noChangeArrowheads="1" noChangeShapeType="1"/>
          </p:cNvCxnSpPr>
          <p:nvPr userDrawn="1"/>
        </p:nvCxnSpPr>
        <p:spPr>
          <a:xfrm>
            <a:off x="0" y="1059436"/>
            <a:ext cx="12192000" cy="0"/>
          </a:xfrm>
          <a:prstGeom prst="line">
            <a:avLst/>
          </a:prstGeom>
          <a:ln w="130175">
            <a:gradFill flip="none" rotWithShape="1">
              <a:gsLst>
                <a:gs pos="5000">
                  <a:srgbClr val="950400"/>
                </a:gs>
                <a:gs pos="47000">
                  <a:srgbClr val="FFC000">
                    <a:alpha val="80000"/>
                  </a:srgbClr>
                </a:gs>
                <a:gs pos="79000">
                  <a:schemeClr val="accent4">
                    <a:lumMod val="40000"/>
                    <a:lumOff val="60000"/>
                    <a:alpha val="80000"/>
                  </a:schemeClr>
                </a:gs>
                <a:gs pos="100000">
                  <a:schemeClr val="bg1">
                    <a:alpha val="8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5F8EB7-E044-4343-E35F-B1A68E5E31DA}"/>
              </a:ext>
            </a:extLst>
          </p:cNvPr>
          <p:cNvCxnSpPr>
            <a:cxnSpLocks noGrp="1" noRot="1" noMove="1" noResize="1" noEditPoints="1" noAdjustHandles="1" noChangeArrowheads="1" noChangeShapeType="1"/>
          </p:cNvCxnSpPr>
          <p:nvPr userDrawn="1"/>
        </p:nvCxnSpPr>
        <p:spPr>
          <a:xfrm>
            <a:off x="0" y="6598344"/>
            <a:ext cx="12192000" cy="0"/>
          </a:xfrm>
          <a:prstGeom prst="line">
            <a:avLst/>
          </a:prstGeom>
          <a:ln w="130175">
            <a:gradFill flip="none" rotWithShape="1">
              <a:gsLst>
                <a:gs pos="0">
                  <a:srgbClr val="950400"/>
                </a:gs>
                <a:gs pos="47000">
                  <a:srgbClr val="FFC000">
                    <a:alpha val="80000"/>
                  </a:srgbClr>
                </a:gs>
                <a:gs pos="79000">
                  <a:schemeClr val="accent4">
                    <a:lumMod val="40000"/>
                    <a:lumOff val="60000"/>
                    <a:alpha val="80000"/>
                  </a:schemeClr>
                </a:gs>
                <a:gs pos="100000">
                  <a:schemeClr val="bg1">
                    <a:alpha val="8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F6B73C8-F08A-0F58-2820-AEE834975F42}"/>
              </a:ext>
            </a:extLst>
          </p:cNvPr>
          <p:cNvSpPr txBox="1">
            <a:spLocks noGrp="1" noRot="1" noMove="1" noResize="1" noEditPoints="1" noAdjustHandles="1" noChangeArrowheads="1" noChangeShapeType="1"/>
          </p:cNvSpPr>
          <p:nvPr userDrawn="1"/>
        </p:nvSpPr>
        <p:spPr>
          <a:xfrm>
            <a:off x="7760676" y="905547"/>
            <a:ext cx="3340531" cy="307777"/>
          </a:xfrm>
          <a:prstGeom prst="rect">
            <a:avLst/>
          </a:prstGeom>
          <a:solidFill>
            <a:schemeClr val="bg1"/>
          </a:solidFill>
        </p:spPr>
        <p:txBody>
          <a:bodyPr wrap="square" rtlCol="0">
            <a:spAutoFit/>
          </a:bodyPr>
          <a:lstStyle/>
          <a:p>
            <a:pPr algn="ctr"/>
            <a:r>
              <a:rPr lang="en-US" sz="1400" b="1" dirty="0">
                <a:solidFill>
                  <a:srgbClr val="950400"/>
                </a:solidFill>
                <a:latin typeface="Bahnschrift" panose="020B0502040204020203" pitchFamily="34" charset="0"/>
                <a:cs typeface="Mongolian Baiti" panose="03000500000000000000" pitchFamily="66" charset="0"/>
              </a:rPr>
              <a:t> Train, Develop, and Inspire Warfighters</a:t>
            </a:r>
          </a:p>
        </p:txBody>
      </p:sp>
      <p:sp>
        <p:nvSpPr>
          <p:cNvPr id="13" name="TextBox 12">
            <a:extLst>
              <a:ext uri="{FF2B5EF4-FFF2-40B4-BE49-F238E27FC236}">
                <a16:creationId xmlns:a16="http://schemas.microsoft.com/office/drawing/2014/main" id="{5F64ED5B-A534-421D-A22E-30FF2D7A55CA}"/>
              </a:ext>
            </a:extLst>
          </p:cNvPr>
          <p:cNvSpPr txBox="1">
            <a:spLocks noGrp="1" noRot="1" noMove="1" noResize="1" noEditPoints="1" noAdjustHandles="1" noChangeArrowheads="1" noChangeShapeType="1"/>
          </p:cNvSpPr>
          <p:nvPr userDrawn="1"/>
        </p:nvSpPr>
        <p:spPr>
          <a:xfrm>
            <a:off x="4774296" y="6444455"/>
            <a:ext cx="2643407" cy="307777"/>
          </a:xfrm>
          <a:prstGeom prst="rect">
            <a:avLst/>
          </a:prstGeom>
          <a:solidFill>
            <a:schemeClr val="bg1"/>
          </a:solidFill>
        </p:spPr>
        <p:txBody>
          <a:bodyPr wrap="square" rtlCol="0">
            <a:spAutoFit/>
          </a:bodyPr>
          <a:lstStyle/>
          <a:p>
            <a:pPr algn="ctr"/>
            <a:r>
              <a:rPr lang="en-US" sz="1400" b="1" dirty="0">
                <a:solidFill>
                  <a:srgbClr val="950400"/>
                </a:solidFill>
                <a:latin typeface="Bahnschrift" panose="020B0502040204020203" pitchFamily="34" charset="0"/>
                <a:cs typeface="Mongolian Baiti" panose="03000500000000000000" pitchFamily="66" charset="0"/>
              </a:rPr>
              <a:t>Forging Our Nation’s Warriors</a:t>
            </a:r>
          </a:p>
        </p:txBody>
      </p:sp>
    </p:spTree>
    <p:extLst>
      <p:ext uri="{BB962C8B-B14F-4D97-AF65-F5344CB8AC3E}">
        <p14:creationId xmlns:p14="http://schemas.microsoft.com/office/powerpoint/2010/main" val="3099007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8A85C-8C72-265D-8129-D62CF2BF27F9}"/>
              </a:ext>
            </a:extLst>
          </p:cNvPr>
          <p:cNvSpPr>
            <a:spLocks noGrp="1"/>
          </p:cNvSpPr>
          <p:nvPr>
            <p:ph type="title" hasCustomPrompt="1"/>
          </p:nvPr>
        </p:nvSpPr>
        <p:spPr>
          <a:xfrm>
            <a:off x="793751" y="1312491"/>
            <a:ext cx="3932237" cy="1436986"/>
          </a:xfrm>
        </p:spPr>
        <p:txBody>
          <a:bodyPr anchor="b"/>
          <a:lstStyle>
            <a:lvl1pPr>
              <a:defRPr sz="3200" b="1">
                <a:solidFill>
                  <a:srgbClr val="950400"/>
                </a:solidFill>
                <a:latin typeface="Arial" panose="020B0604020202020204" pitchFamily="34" charset="0"/>
                <a:cs typeface="Arial" panose="020B0604020202020204" pitchFamily="34" charset="0"/>
              </a:defRPr>
            </a:lvl1pPr>
          </a:lstStyle>
          <a:p>
            <a:r>
              <a:rPr lang="en-US" dirty="0"/>
              <a:t>Title</a:t>
            </a:r>
          </a:p>
        </p:txBody>
      </p:sp>
      <p:sp>
        <p:nvSpPr>
          <p:cNvPr id="3" name="Picture Placeholder 2">
            <a:extLst>
              <a:ext uri="{FF2B5EF4-FFF2-40B4-BE49-F238E27FC236}">
                <a16:creationId xmlns:a16="http://schemas.microsoft.com/office/drawing/2014/main" id="{3AB59BAC-B452-A4D6-2019-7FDCF4C0A2D8}"/>
              </a:ext>
            </a:extLst>
          </p:cNvPr>
          <p:cNvSpPr>
            <a:spLocks noGrp="1"/>
          </p:cNvSpPr>
          <p:nvPr>
            <p:ph type="pic" idx="1"/>
          </p:nvPr>
        </p:nvSpPr>
        <p:spPr>
          <a:xfrm>
            <a:off x="5210967" y="1348024"/>
            <a:ext cx="6172200" cy="5010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F186E5B-7B5B-4634-A673-1F0984FFDFD1}"/>
              </a:ext>
            </a:extLst>
          </p:cNvPr>
          <p:cNvSpPr>
            <a:spLocks noGrp="1"/>
          </p:cNvSpPr>
          <p:nvPr>
            <p:ph type="body" sz="half" idx="2"/>
          </p:nvPr>
        </p:nvSpPr>
        <p:spPr>
          <a:xfrm>
            <a:off x="808833" y="2749477"/>
            <a:ext cx="3932237" cy="3609094"/>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Content Placeholder 13" descr="Logo&#10;&#10;Description automatically generated">
            <a:extLst>
              <a:ext uri="{FF2B5EF4-FFF2-40B4-BE49-F238E27FC236}">
                <a16:creationId xmlns:a16="http://schemas.microsoft.com/office/drawing/2014/main" id="{13401D9D-FA37-6E1F-D69D-977E428BA5C5}"/>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481498" y="432876"/>
            <a:ext cx="548640" cy="502920"/>
          </a:xfrm>
          <a:prstGeom prst="rect">
            <a:avLst/>
          </a:prstGeom>
        </p:spPr>
      </p:pic>
      <p:pic>
        <p:nvPicPr>
          <p:cNvPr id="9" name="Picture 8">
            <a:extLst>
              <a:ext uri="{FF2B5EF4-FFF2-40B4-BE49-F238E27FC236}">
                <a16:creationId xmlns:a16="http://schemas.microsoft.com/office/drawing/2014/main" id="{C0F5C903-2486-465F-CE2E-A6DA69196EE1}"/>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1124654" y="72708"/>
            <a:ext cx="886055" cy="859536"/>
          </a:xfrm>
          <a:prstGeom prst="rect">
            <a:avLst/>
          </a:prstGeom>
        </p:spPr>
      </p:pic>
      <p:pic>
        <p:nvPicPr>
          <p:cNvPr id="10" name="Picture 9" descr="Logo&#10;&#10;Description automatically generated">
            <a:extLst>
              <a:ext uri="{FF2B5EF4-FFF2-40B4-BE49-F238E27FC236}">
                <a16:creationId xmlns:a16="http://schemas.microsoft.com/office/drawing/2014/main" id="{F1764206-A7A5-16C3-87E6-4627F377FAA3}"/>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95692" y="47095"/>
            <a:ext cx="512064" cy="502920"/>
          </a:xfrm>
          <a:prstGeom prst="rect">
            <a:avLst/>
          </a:prstGeom>
        </p:spPr>
      </p:pic>
      <p:cxnSp>
        <p:nvCxnSpPr>
          <p:cNvPr id="11" name="Straight Connector 10">
            <a:extLst>
              <a:ext uri="{FF2B5EF4-FFF2-40B4-BE49-F238E27FC236}">
                <a16:creationId xmlns:a16="http://schemas.microsoft.com/office/drawing/2014/main" id="{44FC75DC-2B30-213C-63F9-6F944E73D13D}"/>
              </a:ext>
            </a:extLst>
          </p:cNvPr>
          <p:cNvCxnSpPr>
            <a:cxnSpLocks noGrp="1" noRot="1" noMove="1" noResize="1" noEditPoints="1" noAdjustHandles="1" noChangeArrowheads="1" noChangeShapeType="1"/>
          </p:cNvCxnSpPr>
          <p:nvPr userDrawn="1"/>
        </p:nvCxnSpPr>
        <p:spPr>
          <a:xfrm>
            <a:off x="0" y="1059436"/>
            <a:ext cx="12192000" cy="0"/>
          </a:xfrm>
          <a:prstGeom prst="line">
            <a:avLst/>
          </a:prstGeom>
          <a:ln w="130175">
            <a:gradFill flip="none" rotWithShape="1">
              <a:gsLst>
                <a:gs pos="5000">
                  <a:srgbClr val="950400"/>
                </a:gs>
                <a:gs pos="47000">
                  <a:srgbClr val="FFC000">
                    <a:alpha val="80000"/>
                  </a:srgbClr>
                </a:gs>
                <a:gs pos="79000">
                  <a:schemeClr val="accent4">
                    <a:lumMod val="40000"/>
                    <a:lumOff val="60000"/>
                    <a:alpha val="80000"/>
                  </a:schemeClr>
                </a:gs>
                <a:gs pos="100000">
                  <a:schemeClr val="bg1">
                    <a:alpha val="8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566D5DE-9D4B-1FEA-D9E0-B83C2366E317}"/>
              </a:ext>
            </a:extLst>
          </p:cNvPr>
          <p:cNvCxnSpPr>
            <a:cxnSpLocks noGrp="1" noRot="1" noMove="1" noResize="1" noEditPoints="1" noAdjustHandles="1" noChangeArrowheads="1" noChangeShapeType="1"/>
          </p:cNvCxnSpPr>
          <p:nvPr userDrawn="1"/>
        </p:nvCxnSpPr>
        <p:spPr>
          <a:xfrm>
            <a:off x="0" y="6598344"/>
            <a:ext cx="12192000" cy="0"/>
          </a:xfrm>
          <a:prstGeom prst="line">
            <a:avLst/>
          </a:prstGeom>
          <a:ln w="130175">
            <a:gradFill flip="none" rotWithShape="1">
              <a:gsLst>
                <a:gs pos="0">
                  <a:srgbClr val="950400"/>
                </a:gs>
                <a:gs pos="47000">
                  <a:srgbClr val="FFC000">
                    <a:alpha val="80000"/>
                  </a:srgbClr>
                </a:gs>
                <a:gs pos="79000">
                  <a:schemeClr val="accent4">
                    <a:lumMod val="40000"/>
                    <a:lumOff val="60000"/>
                    <a:alpha val="80000"/>
                  </a:schemeClr>
                </a:gs>
                <a:gs pos="100000">
                  <a:schemeClr val="bg1">
                    <a:alpha val="8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56A7EB9-86D3-7CFB-1160-C91A96FD8113}"/>
              </a:ext>
            </a:extLst>
          </p:cNvPr>
          <p:cNvSpPr txBox="1">
            <a:spLocks noGrp="1" noRot="1" noMove="1" noResize="1" noEditPoints="1" noAdjustHandles="1" noChangeArrowheads="1" noChangeShapeType="1"/>
          </p:cNvSpPr>
          <p:nvPr userDrawn="1"/>
        </p:nvSpPr>
        <p:spPr>
          <a:xfrm>
            <a:off x="7760676" y="905547"/>
            <a:ext cx="3340531" cy="307777"/>
          </a:xfrm>
          <a:prstGeom prst="rect">
            <a:avLst/>
          </a:prstGeom>
          <a:solidFill>
            <a:schemeClr val="bg1"/>
          </a:solidFill>
        </p:spPr>
        <p:txBody>
          <a:bodyPr wrap="square" rtlCol="0">
            <a:spAutoFit/>
          </a:bodyPr>
          <a:lstStyle/>
          <a:p>
            <a:pPr algn="ctr"/>
            <a:r>
              <a:rPr lang="en-US" sz="1400" b="1" dirty="0">
                <a:solidFill>
                  <a:srgbClr val="950400"/>
                </a:solidFill>
                <a:latin typeface="Bahnschrift" panose="020B0502040204020203" pitchFamily="34" charset="0"/>
                <a:cs typeface="Mongolian Baiti" panose="03000500000000000000" pitchFamily="66" charset="0"/>
              </a:rPr>
              <a:t> Train, Develop, and Inspire Warfighters</a:t>
            </a:r>
          </a:p>
        </p:txBody>
      </p:sp>
      <p:sp>
        <p:nvSpPr>
          <p:cNvPr id="14" name="TextBox 13">
            <a:extLst>
              <a:ext uri="{FF2B5EF4-FFF2-40B4-BE49-F238E27FC236}">
                <a16:creationId xmlns:a16="http://schemas.microsoft.com/office/drawing/2014/main" id="{5C5570D1-595B-98DA-5E9A-89EFBF2BBE6B}"/>
              </a:ext>
            </a:extLst>
          </p:cNvPr>
          <p:cNvSpPr txBox="1">
            <a:spLocks noGrp="1" noRot="1" noMove="1" noResize="1" noEditPoints="1" noAdjustHandles="1" noChangeArrowheads="1" noChangeShapeType="1"/>
          </p:cNvSpPr>
          <p:nvPr userDrawn="1"/>
        </p:nvSpPr>
        <p:spPr>
          <a:xfrm>
            <a:off x="4774296" y="6444455"/>
            <a:ext cx="2643407" cy="307777"/>
          </a:xfrm>
          <a:prstGeom prst="rect">
            <a:avLst/>
          </a:prstGeom>
          <a:solidFill>
            <a:schemeClr val="bg1"/>
          </a:solidFill>
        </p:spPr>
        <p:txBody>
          <a:bodyPr wrap="square" rtlCol="0">
            <a:spAutoFit/>
          </a:bodyPr>
          <a:lstStyle/>
          <a:p>
            <a:pPr algn="ctr"/>
            <a:r>
              <a:rPr lang="en-US" sz="1400" b="1" dirty="0">
                <a:solidFill>
                  <a:srgbClr val="950400"/>
                </a:solidFill>
                <a:latin typeface="Bahnschrift" panose="020B0502040204020203" pitchFamily="34" charset="0"/>
                <a:cs typeface="Mongolian Baiti" panose="03000500000000000000" pitchFamily="66" charset="0"/>
              </a:rPr>
              <a:t>Forging Our Nation’s Warriors</a:t>
            </a:r>
          </a:p>
        </p:txBody>
      </p:sp>
    </p:spTree>
    <p:extLst>
      <p:ext uri="{BB962C8B-B14F-4D97-AF65-F5344CB8AC3E}">
        <p14:creationId xmlns:p14="http://schemas.microsoft.com/office/powerpoint/2010/main" val="331210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A2F54-7778-BD5D-D67B-38E280151016}"/>
              </a:ext>
            </a:extLst>
          </p:cNvPr>
          <p:cNvSpPr>
            <a:spLocks noGrp="1"/>
          </p:cNvSpPr>
          <p:nvPr>
            <p:ph type="title" hasCustomPrompt="1"/>
          </p:nvPr>
        </p:nvSpPr>
        <p:spPr>
          <a:xfrm>
            <a:off x="1103586" y="98354"/>
            <a:ext cx="9869214" cy="848199"/>
          </a:xfrm>
        </p:spPr>
        <p:txBody>
          <a:bodyPr/>
          <a:lstStyle>
            <a:lvl1pPr algn="ctr">
              <a:defRPr b="1">
                <a:solidFill>
                  <a:srgbClr val="950400"/>
                </a:solidFill>
                <a:latin typeface="Arial" panose="020B0604020202020204" pitchFamily="34" charset="0"/>
                <a:cs typeface="Arial" panose="020B0604020202020204" pitchFamily="34" charset="0"/>
              </a:defRPr>
            </a:lvl1pPr>
          </a:lstStyle>
          <a:p>
            <a:r>
              <a:rPr lang="en-US" dirty="0"/>
              <a:t>Title</a:t>
            </a:r>
          </a:p>
        </p:txBody>
      </p:sp>
      <p:sp>
        <p:nvSpPr>
          <p:cNvPr id="3" name="Vertical Text Placeholder 2">
            <a:extLst>
              <a:ext uri="{FF2B5EF4-FFF2-40B4-BE49-F238E27FC236}">
                <a16:creationId xmlns:a16="http://schemas.microsoft.com/office/drawing/2014/main" id="{A0764365-2691-F003-CE5A-786C9F193595}"/>
              </a:ext>
            </a:extLst>
          </p:cNvPr>
          <p:cNvSpPr>
            <a:spLocks noGrp="1"/>
          </p:cNvSpPr>
          <p:nvPr>
            <p:ph type="body" orient="vert" idx="1"/>
          </p:nvPr>
        </p:nvSpPr>
        <p:spPr>
          <a:xfrm>
            <a:off x="838200" y="1367214"/>
            <a:ext cx="10515600" cy="4923354"/>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13" descr="Logo&#10;&#10;Description automatically generated">
            <a:extLst>
              <a:ext uri="{FF2B5EF4-FFF2-40B4-BE49-F238E27FC236}">
                <a16:creationId xmlns:a16="http://schemas.microsoft.com/office/drawing/2014/main" id="{757520EE-45CC-DA9F-767A-95B1400145EC}"/>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481498" y="432876"/>
            <a:ext cx="548640" cy="502920"/>
          </a:xfrm>
          <a:prstGeom prst="rect">
            <a:avLst/>
          </a:prstGeom>
        </p:spPr>
      </p:pic>
      <p:pic>
        <p:nvPicPr>
          <p:cNvPr id="8" name="Picture 7">
            <a:extLst>
              <a:ext uri="{FF2B5EF4-FFF2-40B4-BE49-F238E27FC236}">
                <a16:creationId xmlns:a16="http://schemas.microsoft.com/office/drawing/2014/main" id="{1CFA38BA-BA26-8CF0-7FA8-ADE35F63C047}"/>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1124654" y="72708"/>
            <a:ext cx="886055" cy="859536"/>
          </a:xfrm>
          <a:prstGeom prst="rect">
            <a:avLst/>
          </a:prstGeom>
        </p:spPr>
      </p:pic>
      <p:pic>
        <p:nvPicPr>
          <p:cNvPr id="9" name="Picture 8" descr="Logo&#10;&#10;Description automatically generated">
            <a:extLst>
              <a:ext uri="{FF2B5EF4-FFF2-40B4-BE49-F238E27FC236}">
                <a16:creationId xmlns:a16="http://schemas.microsoft.com/office/drawing/2014/main" id="{A1687A89-EFAD-BA07-7388-FD52A8BB88CA}"/>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95692" y="47095"/>
            <a:ext cx="512064" cy="502920"/>
          </a:xfrm>
          <a:prstGeom prst="rect">
            <a:avLst/>
          </a:prstGeom>
        </p:spPr>
      </p:pic>
      <p:cxnSp>
        <p:nvCxnSpPr>
          <p:cNvPr id="10" name="Straight Connector 9">
            <a:extLst>
              <a:ext uri="{FF2B5EF4-FFF2-40B4-BE49-F238E27FC236}">
                <a16:creationId xmlns:a16="http://schemas.microsoft.com/office/drawing/2014/main" id="{6DE7D513-C7A7-44F1-61F0-54AA9307C319}"/>
              </a:ext>
            </a:extLst>
          </p:cNvPr>
          <p:cNvCxnSpPr>
            <a:cxnSpLocks noGrp="1" noRot="1" noMove="1" noResize="1" noEditPoints="1" noAdjustHandles="1" noChangeArrowheads="1" noChangeShapeType="1"/>
          </p:cNvCxnSpPr>
          <p:nvPr userDrawn="1"/>
        </p:nvCxnSpPr>
        <p:spPr>
          <a:xfrm>
            <a:off x="0" y="1059436"/>
            <a:ext cx="12192000" cy="0"/>
          </a:xfrm>
          <a:prstGeom prst="line">
            <a:avLst/>
          </a:prstGeom>
          <a:ln w="130175">
            <a:gradFill flip="none" rotWithShape="1">
              <a:gsLst>
                <a:gs pos="5000">
                  <a:srgbClr val="950400"/>
                </a:gs>
                <a:gs pos="47000">
                  <a:srgbClr val="FFC000">
                    <a:alpha val="80000"/>
                  </a:srgbClr>
                </a:gs>
                <a:gs pos="79000">
                  <a:schemeClr val="accent4">
                    <a:lumMod val="40000"/>
                    <a:lumOff val="60000"/>
                    <a:alpha val="80000"/>
                  </a:schemeClr>
                </a:gs>
                <a:gs pos="100000">
                  <a:schemeClr val="bg1">
                    <a:alpha val="8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C3DAB6B-67C2-E0C0-39AA-7CD6A24CE215}"/>
              </a:ext>
            </a:extLst>
          </p:cNvPr>
          <p:cNvCxnSpPr>
            <a:cxnSpLocks noGrp="1" noRot="1" noMove="1" noResize="1" noEditPoints="1" noAdjustHandles="1" noChangeArrowheads="1" noChangeShapeType="1"/>
          </p:cNvCxnSpPr>
          <p:nvPr userDrawn="1"/>
        </p:nvCxnSpPr>
        <p:spPr>
          <a:xfrm>
            <a:off x="0" y="6598344"/>
            <a:ext cx="12192000" cy="0"/>
          </a:xfrm>
          <a:prstGeom prst="line">
            <a:avLst/>
          </a:prstGeom>
          <a:ln w="130175">
            <a:gradFill flip="none" rotWithShape="1">
              <a:gsLst>
                <a:gs pos="0">
                  <a:srgbClr val="950400"/>
                </a:gs>
                <a:gs pos="47000">
                  <a:srgbClr val="FFC000">
                    <a:alpha val="80000"/>
                  </a:srgbClr>
                </a:gs>
                <a:gs pos="79000">
                  <a:schemeClr val="accent4">
                    <a:lumMod val="40000"/>
                    <a:lumOff val="60000"/>
                    <a:alpha val="80000"/>
                  </a:schemeClr>
                </a:gs>
                <a:gs pos="100000">
                  <a:schemeClr val="bg1">
                    <a:alpha val="8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AEFC57A-F51C-FB25-E3CE-1647B403F19F}"/>
              </a:ext>
            </a:extLst>
          </p:cNvPr>
          <p:cNvSpPr txBox="1">
            <a:spLocks noGrp="1" noRot="1" noMove="1" noResize="1" noEditPoints="1" noAdjustHandles="1" noChangeArrowheads="1" noChangeShapeType="1"/>
          </p:cNvSpPr>
          <p:nvPr userDrawn="1"/>
        </p:nvSpPr>
        <p:spPr>
          <a:xfrm>
            <a:off x="7760676" y="905547"/>
            <a:ext cx="3340531" cy="307777"/>
          </a:xfrm>
          <a:prstGeom prst="rect">
            <a:avLst/>
          </a:prstGeom>
          <a:solidFill>
            <a:schemeClr val="bg1"/>
          </a:solidFill>
        </p:spPr>
        <p:txBody>
          <a:bodyPr wrap="square" rtlCol="0">
            <a:spAutoFit/>
          </a:bodyPr>
          <a:lstStyle/>
          <a:p>
            <a:pPr algn="ctr"/>
            <a:r>
              <a:rPr lang="en-US" sz="1400" b="1" dirty="0">
                <a:solidFill>
                  <a:srgbClr val="950400"/>
                </a:solidFill>
                <a:latin typeface="Bahnschrift" panose="020B0502040204020203" pitchFamily="34" charset="0"/>
                <a:cs typeface="Mongolian Baiti" panose="03000500000000000000" pitchFamily="66" charset="0"/>
              </a:rPr>
              <a:t> Train, Develop, and Inspire Warfighters</a:t>
            </a:r>
          </a:p>
        </p:txBody>
      </p:sp>
      <p:sp>
        <p:nvSpPr>
          <p:cNvPr id="13" name="TextBox 12">
            <a:extLst>
              <a:ext uri="{FF2B5EF4-FFF2-40B4-BE49-F238E27FC236}">
                <a16:creationId xmlns:a16="http://schemas.microsoft.com/office/drawing/2014/main" id="{31C8292F-9F95-C663-9C78-7EF64505B83F}"/>
              </a:ext>
            </a:extLst>
          </p:cNvPr>
          <p:cNvSpPr txBox="1">
            <a:spLocks noGrp="1" noRot="1" noMove="1" noResize="1" noEditPoints="1" noAdjustHandles="1" noChangeArrowheads="1" noChangeShapeType="1"/>
          </p:cNvSpPr>
          <p:nvPr userDrawn="1"/>
        </p:nvSpPr>
        <p:spPr>
          <a:xfrm>
            <a:off x="4774296" y="6444455"/>
            <a:ext cx="2643407" cy="307777"/>
          </a:xfrm>
          <a:prstGeom prst="rect">
            <a:avLst/>
          </a:prstGeom>
          <a:solidFill>
            <a:schemeClr val="bg1"/>
          </a:solidFill>
        </p:spPr>
        <p:txBody>
          <a:bodyPr wrap="square" rtlCol="0">
            <a:spAutoFit/>
          </a:bodyPr>
          <a:lstStyle/>
          <a:p>
            <a:pPr algn="ctr"/>
            <a:r>
              <a:rPr lang="en-US" sz="1400" b="1" dirty="0">
                <a:solidFill>
                  <a:srgbClr val="950400"/>
                </a:solidFill>
                <a:latin typeface="Bahnschrift" panose="020B0502040204020203" pitchFamily="34" charset="0"/>
                <a:cs typeface="Mongolian Baiti" panose="03000500000000000000" pitchFamily="66" charset="0"/>
              </a:rPr>
              <a:t>Forging Our Nation’s Warriors</a:t>
            </a:r>
          </a:p>
        </p:txBody>
      </p:sp>
    </p:spTree>
    <p:extLst>
      <p:ext uri="{BB962C8B-B14F-4D97-AF65-F5344CB8AC3E}">
        <p14:creationId xmlns:p14="http://schemas.microsoft.com/office/powerpoint/2010/main" val="1660849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E4BFEE-0CF1-EB92-D765-16B5E72E41C9}"/>
              </a:ext>
            </a:extLst>
          </p:cNvPr>
          <p:cNvSpPr>
            <a:spLocks noGrp="1"/>
          </p:cNvSpPr>
          <p:nvPr>
            <p:ph type="title" orient="vert" hasCustomPrompt="1"/>
          </p:nvPr>
        </p:nvSpPr>
        <p:spPr>
          <a:xfrm>
            <a:off x="8740666" y="1324306"/>
            <a:ext cx="2628900" cy="5029858"/>
          </a:xfrm>
        </p:spPr>
        <p:txBody>
          <a:bodyPr vert="eaVert"/>
          <a:lstStyle>
            <a:lvl1pPr>
              <a:defRPr b="1">
                <a:solidFill>
                  <a:srgbClr val="950400"/>
                </a:solidFill>
                <a:latin typeface="Arial" panose="020B0604020202020204" pitchFamily="34" charset="0"/>
                <a:cs typeface="Arial" panose="020B0604020202020204" pitchFamily="34" charset="0"/>
              </a:defRPr>
            </a:lvl1pPr>
          </a:lstStyle>
          <a:p>
            <a:r>
              <a:rPr lang="en-US" dirty="0"/>
              <a:t>Title</a:t>
            </a:r>
          </a:p>
        </p:txBody>
      </p:sp>
      <p:sp>
        <p:nvSpPr>
          <p:cNvPr id="3" name="Vertical Text Placeholder 2">
            <a:extLst>
              <a:ext uri="{FF2B5EF4-FFF2-40B4-BE49-F238E27FC236}">
                <a16:creationId xmlns:a16="http://schemas.microsoft.com/office/drawing/2014/main" id="{50380E02-F0B0-91AF-CD4B-A05A0C6ED4FE}"/>
              </a:ext>
            </a:extLst>
          </p:cNvPr>
          <p:cNvSpPr>
            <a:spLocks noGrp="1"/>
          </p:cNvSpPr>
          <p:nvPr>
            <p:ph type="body" orient="vert" idx="1"/>
          </p:nvPr>
        </p:nvSpPr>
        <p:spPr>
          <a:xfrm>
            <a:off x="853966" y="1363830"/>
            <a:ext cx="7734300" cy="4990334"/>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13" descr="Logo&#10;&#10;Description automatically generated">
            <a:extLst>
              <a:ext uri="{FF2B5EF4-FFF2-40B4-BE49-F238E27FC236}">
                <a16:creationId xmlns:a16="http://schemas.microsoft.com/office/drawing/2014/main" id="{8EC8D8D6-2E35-B909-2E65-A887F7005DC7}"/>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481498" y="432876"/>
            <a:ext cx="548640" cy="502920"/>
          </a:xfrm>
          <a:prstGeom prst="rect">
            <a:avLst/>
          </a:prstGeom>
        </p:spPr>
      </p:pic>
      <p:pic>
        <p:nvPicPr>
          <p:cNvPr id="8" name="Picture 7">
            <a:extLst>
              <a:ext uri="{FF2B5EF4-FFF2-40B4-BE49-F238E27FC236}">
                <a16:creationId xmlns:a16="http://schemas.microsoft.com/office/drawing/2014/main" id="{EE5063C3-81E0-0159-25D8-67F70E0008D0}"/>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1124654" y="72708"/>
            <a:ext cx="886055" cy="859536"/>
          </a:xfrm>
          <a:prstGeom prst="rect">
            <a:avLst/>
          </a:prstGeom>
        </p:spPr>
      </p:pic>
      <p:pic>
        <p:nvPicPr>
          <p:cNvPr id="9" name="Picture 8" descr="Logo&#10;&#10;Description automatically generated">
            <a:extLst>
              <a:ext uri="{FF2B5EF4-FFF2-40B4-BE49-F238E27FC236}">
                <a16:creationId xmlns:a16="http://schemas.microsoft.com/office/drawing/2014/main" id="{62C62BDB-1A27-567C-C2AD-B3AF1B478F5A}"/>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95692" y="47095"/>
            <a:ext cx="512064" cy="502920"/>
          </a:xfrm>
          <a:prstGeom prst="rect">
            <a:avLst/>
          </a:prstGeom>
        </p:spPr>
      </p:pic>
      <p:cxnSp>
        <p:nvCxnSpPr>
          <p:cNvPr id="10" name="Straight Connector 9">
            <a:extLst>
              <a:ext uri="{FF2B5EF4-FFF2-40B4-BE49-F238E27FC236}">
                <a16:creationId xmlns:a16="http://schemas.microsoft.com/office/drawing/2014/main" id="{F1311D5A-C5A9-E287-6DC2-F0A263128D25}"/>
              </a:ext>
            </a:extLst>
          </p:cNvPr>
          <p:cNvCxnSpPr>
            <a:cxnSpLocks noGrp="1" noRot="1" noMove="1" noResize="1" noEditPoints="1" noAdjustHandles="1" noChangeArrowheads="1" noChangeShapeType="1"/>
          </p:cNvCxnSpPr>
          <p:nvPr userDrawn="1"/>
        </p:nvCxnSpPr>
        <p:spPr>
          <a:xfrm>
            <a:off x="0" y="1059436"/>
            <a:ext cx="12192000" cy="0"/>
          </a:xfrm>
          <a:prstGeom prst="line">
            <a:avLst/>
          </a:prstGeom>
          <a:ln w="130175">
            <a:gradFill flip="none" rotWithShape="1">
              <a:gsLst>
                <a:gs pos="5000">
                  <a:srgbClr val="950400"/>
                </a:gs>
                <a:gs pos="47000">
                  <a:srgbClr val="FFC000">
                    <a:alpha val="80000"/>
                  </a:srgbClr>
                </a:gs>
                <a:gs pos="79000">
                  <a:schemeClr val="accent4">
                    <a:lumMod val="40000"/>
                    <a:lumOff val="60000"/>
                    <a:alpha val="80000"/>
                  </a:schemeClr>
                </a:gs>
                <a:gs pos="100000">
                  <a:schemeClr val="bg1">
                    <a:alpha val="8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B110A89-867C-9663-52B2-E9C492FC3A5D}"/>
              </a:ext>
            </a:extLst>
          </p:cNvPr>
          <p:cNvCxnSpPr>
            <a:cxnSpLocks noGrp="1" noRot="1" noMove="1" noResize="1" noEditPoints="1" noAdjustHandles="1" noChangeArrowheads="1" noChangeShapeType="1"/>
          </p:cNvCxnSpPr>
          <p:nvPr userDrawn="1"/>
        </p:nvCxnSpPr>
        <p:spPr>
          <a:xfrm>
            <a:off x="0" y="6598344"/>
            <a:ext cx="12192000" cy="0"/>
          </a:xfrm>
          <a:prstGeom prst="line">
            <a:avLst/>
          </a:prstGeom>
          <a:ln w="130175">
            <a:gradFill flip="none" rotWithShape="1">
              <a:gsLst>
                <a:gs pos="0">
                  <a:srgbClr val="950400"/>
                </a:gs>
                <a:gs pos="47000">
                  <a:srgbClr val="FFC000">
                    <a:alpha val="80000"/>
                  </a:srgbClr>
                </a:gs>
                <a:gs pos="79000">
                  <a:schemeClr val="accent4">
                    <a:lumMod val="40000"/>
                    <a:lumOff val="60000"/>
                    <a:alpha val="80000"/>
                  </a:schemeClr>
                </a:gs>
                <a:gs pos="100000">
                  <a:schemeClr val="bg1">
                    <a:alpha val="8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7A24052-A57E-900F-2DCD-5FD8C495901F}"/>
              </a:ext>
            </a:extLst>
          </p:cNvPr>
          <p:cNvSpPr txBox="1">
            <a:spLocks noGrp="1" noRot="1" noMove="1" noResize="1" noEditPoints="1" noAdjustHandles="1" noChangeArrowheads="1" noChangeShapeType="1"/>
          </p:cNvSpPr>
          <p:nvPr userDrawn="1"/>
        </p:nvSpPr>
        <p:spPr>
          <a:xfrm>
            <a:off x="7760676" y="905547"/>
            <a:ext cx="3340531" cy="307777"/>
          </a:xfrm>
          <a:prstGeom prst="rect">
            <a:avLst/>
          </a:prstGeom>
          <a:solidFill>
            <a:schemeClr val="bg1"/>
          </a:solidFill>
        </p:spPr>
        <p:txBody>
          <a:bodyPr wrap="square" rtlCol="0">
            <a:spAutoFit/>
          </a:bodyPr>
          <a:lstStyle/>
          <a:p>
            <a:pPr algn="ctr"/>
            <a:r>
              <a:rPr lang="en-US" sz="1400" b="1" dirty="0">
                <a:solidFill>
                  <a:srgbClr val="950400"/>
                </a:solidFill>
                <a:latin typeface="Bahnschrift" panose="020B0502040204020203" pitchFamily="34" charset="0"/>
                <a:cs typeface="Mongolian Baiti" panose="03000500000000000000" pitchFamily="66" charset="0"/>
              </a:rPr>
              <a:t> Train, Develop, and Inspire Warfighters</a:t>
            </a:r>
          </a:p>
        </p:txBody>
      </p:sp>
      <p:sp>
        <p:nvSpPr>
          <p:cNvPr id="13" name="TextBox 12">
            <a:extLst>
              <a:ext uri="{FF2B5EF4-FFF2-40B4-BE49-F238E27FC236}">
                <a16:creationId xmlns:a16="http://schemas.microsoft.com/office/drawing/2014/main" id="{E7CE9AC4-E9E9-33A6-A002-B528FE875335}"/>
              </a:ext>
            </a:extLst>
          </p:cNvPr>
          <p:cNvSpPr txBox="1">
            <a:spLocks noGrp="1" noRot="1" noMove="1" noResize="1" noEditPoints="1" noAdjustHandles="1" noChangeArrowheads="1" noChangeShapeType="1"/>
          </p:cNvSpPr>
          <p:nvPr userDrawn="1"/>
        </p:nvSpPr>
        <p:spPr>
          <a:xfrm>
            <a:off x="4774296" y="6444455"/>
            <a:ext cx="2643407" cy="307777"/>
          </a:xfrm>
          <a:prstGeom prst="rect">
            <a:avLst/>
          </a:prstGeom>
          <a:solidFill>
            <a:schemeClr val="bg1"/>
          </a:solidFill>
        </p:spPr>
        <p:txBody>
          <a:bodyPr wrap="square" rtlCol="0">
            <a:spAutoFit/>
          </a:bodyPr>
          <a:lstStyle/>
          <a:p>
            <a:pPr algn="ctr"/>
            <a:r>
              <a:rPr lang="en-US" sz="1400" b="1" dirty="0">
                <a:solidFill>
                  <a:srgbClr val="950400"/>
                </a:solidFill>
                <a:latin typeface="Bahnschrift" panose="020B0502040204020203" pitchFamily="34" charset="0"/>
                <a:cs typeface="Mongolian Baiti" panose="03000500000000000000" pitchFamily="66" charset="0"/>
              </a:rPr>
              <a:t>Forging Our Nation’s Warriors</a:t>
            </a:r>
          </a:p>
        </p:txBody>
      </p:sp>
    </p:spTree>
    <p:extLst>
      <p:ext uri="{BB962C8B-B14F-4D97-AF65-F5344CB8AC3E}">
        <p14:creationId xmlns:p14="http://schemas.microsoft.com/office/powerpoint/2010/main" val="4284105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67E80-CA0F-7A06-ABD4-969F9F647B1B}"/>
              </a:ext>
            </a:extLst>
          </p:cNvPr>
          <p:cNvSpPr>
            <a:spLocks noGrp="1"/>
          </p:cNvSpPr>
          <p:nvPr>
            <p:ph idx="1"/>
          </p:nvPr>
        </p:nvSpPr>
        <p:spPr>
          <a:xfrm>
            <a:off x="838200" y="1455318"/>
            <a:ext cx="10515600" cy="472164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13" descr="Logo&#10;&#10;Description automatically generated">
            <a:extLst>
              <a:ext uri="{FF2B5EF4-FFF2-40B4-BE49-F238E27FC236}">
                <a16:creationId xmlns:a16="http://schemas.microsoft.com/office/drawing/2014/main" id="{A11B8C3F-3F5A-6593-DEAF-860F7DF46308}"/>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481498" y="432876"/>
            <a:ext cx="548640" cy="502920"/>
          </a:xfrm>
          <a:prstGeom prst="rect">
            <a:avLst/>
          </a:prstGeom>
        </p:spPr>
      </p:pic>
      <p:pic>
        <p:nvPicPr>
          <p:cNvPr id="8" name="Picture 7">
            <a:extLst>
              <a:ext uri="{FF2B5EF4-FFF2-40B4-BE49-F238E27FC236}">
                <a16:creationId xmlns:a16="http://schemas.microsoft.com/office/drawing/2014/main" id="{E48FB6D9-0415-CD90-0570-5BDCA2C94D4C}"/>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1124654" y="72708"/>
            <a:ext cx="886055" cy="859536"/>
          </a:xfrm>
          <a:prstGeom prst="rect">
            <a:avLst/>
          </a:prstGeom>
        </p:spPr>
      </p:pic>
      <p:pic>
        <p:nvPicPr>
          <p:cNvPr id="9" name="Picture 8" descr="Logo&#10;&#10;Description automatically generated">
            <a:extLst>
              <a:ext uri="{FF2B5EF4-FFF2-40B4-BE49-F238E27FC236}">
                <a16:creationId xmlns:a16="http://schemas.microsoft.com/office/drawing/2014/main" id="{26C36B6B-FC30-2943-6BEF-14969843D664}"/>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95692" y="47095"/>
            <a:ext cx="512064" cy="502920"/>
          </a:xfrm>
          <a:prstGeom prst="rect">
            <a:avLst/>
          </a:prstGeom>
        </p:spPr>
      </p:pic>
      <p:cxnSp>
        <p:nvCxnSpPr>
          <p:cNvPr id="10" name="Straight Connector 9">
            <a:extLst>
              <a:ext uri="{FF2B5EF4-FFF2-40B4-BE49-F238E27FC236}">
                <a16:creationId xmlns:a16="http://schemas.microsoft.com/office/drawing/2014/main" id="{3D4E4B1D-9BFB-FBAC-2667-FAAB12134FE0}"/>
              </a:ext>
            </a:extLst>
          </p:cNvPr>
          <p:cNvCxnSpPr>
            <a:cxnSpLocks noGrp="1" noRot="1" noMove="1" noResize="1" noEditPoints="1" noAdjustHandles="1" noChangeArrowheads="1" noChangeShapeType="1"/>
          </p:cNvCxnSpPr>
          <p:nvPr userDrawn="1"/>
        </p:nvCxnSpPr>
        <p:spPr>
          <a:xfrm>
            <a:off x="0" y="1059436"/>
            <a:ext cx="12192000" cy="0"/>
          </a:xfrm>
          <a:prstGeom prst="line">
            <a:avLst/>
          </a:prstGeom>
          <a:ln w="130175">
            <a:gradFill flip="none" rotWithShape="1">
              <a:gsLst>
                <a:gs pos="5000">
                  <a:srgbClr val="950400"/>
                </a:gs>
                <a:gs pos="47000">
                  <a:srgbClr val="FFC000">
                    <a:alpha val="80000"/>
                  </a:srgbClr>
                </a:gs>
                <a:gs pos="79000">
                  <a:schemeClr val="accent4">
                    <a:lumMod val="40000"/>
                    <a:lumOff val="60000"/>
                    <a:alpha val="80000"/>
                  </a:schemeClr>
                </a:gs>
                <a:gs pos="100000">
                  <a:schemeClr val="bg1">
                    <a:alpha val="8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DC13A53-BD72-C935-EE8D-87CABF7FA1A6}"/>
              </a:ext>
            </a:extLst>
          </p:cNvPr>
          <p:cNvCxnSpPr>
            <a:cxnSpLocks noGrp="1" noRot="1" noMove="1" noResize="1" noEditPoints="1" noAdjustHandles="1" noChangeArrowheads="1" noChangeShapeType="1"/>
          </p:cNvCxnSpPr>
          <p:nvPr userDrawn="1"/>
        </p:nvCxnSpPr>
        <p:spPr>
          <a:xfrm>
            <a:off x="0" y="6598344"/>
            <a:ext cx="12192000" cy="0"/>
          </a:xfrm>
          <a:prstGeom prst="line">
            <a:avLst/>
          </a:prstGeom>
          <a:ln w="130175">
            <a:gradFill flip="none" rotWithShape="1">
              <a:gsLst>
                <a:gs pos="0">
                  <a:srgbClr val="950400"/>
                </a:gs>
                <a:gs pos="47000">
                  <a:srgbClr val="FFC000">
                    <a:alpha val="80000"/>
                  </a:srgbClr>
                </a:gs>
                <a:gs pos="79000">
                  <a:schemeClr val="accent4">
                    <a:lumMod val="40000"/>
                    <a:lumOff val="60000"/>
                    <a:alpha val="80000"/>
                  </a:schemeClr>
                </a:gs>
                <a:gs pos="100000">
                  <a:schemeClr val="bg1">
                    <a:alpha val="8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1B6007-7B9A-B4F7-DAE8-2739D3442F26}"/>
              </a:ext>
            </a:extLst>
          </p:cNvPr>
          <p:cNvSpPr txBox="1">
            <a:spLocks noGrp="1" noRot="1" noMove="1" noResize="1" noEditPoints="1" noAdjustHandles="1" noChangeArrowheads="1" noChangeShapeType="1"/>
          </p:cNvSpPr>
          <p:nvPr userDrawn="1"/>
        </p:nvSpPr>
        <p:spPr>
          <a:xfrm>
            <a:off x="7760676" y="905547"/>
            <a:ext cx="3340531" cy="307777"/>
          </a:xfrm>
          <a:prstGeom prst="rect">
            <a:avLst/>
          </a:prstGeom>
          <a:solidFill>
            <a:schemeClr val="bg1"/>
          </a:solidFill>
        </p:spPr>
        <p:txBody>
          <a:bodyPr wrap="square" rtlCol="0">
            <a:spAutoFit/>
          </a:bodyPr>
          <a:lstStyle/>
          <a:p>
            <a:pPr algn="ctr"/>
            <a:r>
              <a:rPr lang="en-US" sz="1400" b="1" dirty="0">
                <a:solidFill>
                  <a:srgbClr val="950400"/>
                </a:solidFill>
                <a:latin typeface="Bahnschrift" panose="020B0502040204020203" pitchFamily="34" charset="0"/>
                <a:cs typeface="Mongolian Baiti" panose="03000500000000000000" pitchFamily="66" charset="0"/>
              </a:rPr>
              <a:t> Train, Develop, and Inspire Warfighters</a:t>
            </a:r>
          </a:p>
        </p:txBody>
      </p:sp>
      <p:sp>
        <p:nvSpPr>
          <p:cNvPr id="13" name="TextBox 12">
            <a:extLst>
              <a:ext uri="{FF2B5EF4-FFF2-40B4-BE49-F238E27FC236}">
                <a16:creationId xmlns:a16="http://schemas.microsoft.com/office/drawing/2014/main" id="{67D47853-3EDE-35AB-A73B-E236263E032F}"/>
              </a:ext>
            </a:extLst>
          </p:cNvPr>
          <p:cNvSpPr txBox="1">
            <a:spLocks noGrp="1" noRot="1" noMove="1" noResize="1" noEditPoints="1" noAdjustHandles="1" noChangeArrowheads="1" noChangeShapeType="1"/>
          </p:cNvSpPr>
          <p:nvPr userDrawn="1"/>
        </p:nvSpPr>
        <p:spPr>
          <a:xfrm>
            <a:off x="4774296" y="6444455"/>
            <a:ext cx="2643407" cy="307777"/>
          </a:xfrm>
          <a:prstGeom prst="rect">
            <a:avLst/>
          </a:prstGeom>
          <a:solidFill>
            <a:schemeClr val="bg1"/>
          </a:solidFill>
        </p:spPr>
        <p:txBody>
          <a:bodyPr wrap="square" rtlCol="0">
            <a:spAutoFit/>
          </a:bodyPr>
          <a:lstStyle/>
          <a:p>
            <a:pPr algn="ctr"/>
            <a:r>
              <a:rPr lang="en-US" sz="1400" b="1" dirty="0">
                <a:solidFill>
                  <a:srgbClr val="950400"/>
                </a:solidFill>
                <a:latin typeface="Bahnschrift" panose="020B0502040204020203" pitchFamily="34" charset="0"/>
                <a:cs typeface="Mongolian Baiti" panose="03000500000000000000" pitchFamily="66" charset="0"/>
              </a:rPr>
              <a:t>Forging Our Nation’s Warriors</a:t>
            </a:r>
          </a:p>
        </p:txBody>
      </p:sp>
      <p:sp>
        <p:nvSpPr>
          <p:cNvPr id="14" name="Title 1">
            <a:extLst>
              <a:ext uri="{FF2B5EF4-FFF2-40B4-BE49-F238E27FC236}">
                <a16:creationId xmlns:a16="http://schemas.microsoft.com/office/drawing/2014/main" id="{31820652-2C60-2F66-0AD3-0C402507ED12}"/>
              </a:ext>
            </a:extLst>
          </p:cNvPr>
          <p:cNvSpPr>
            <a:spLocks noGrp="1"/>
          </p:cNvSpPr>
          <p:nvPr>
            <p:ph type="title" hasCustomPrompt="1"/>
          </p:nvPr>
        </p:nvSpPr>
        <p:spPr>
          <a:xfrm>
            <a:off x="1030138" y="104775"/>
            <a:ext cx="10071069" cy="770015"/>
          </a:xfrm>
        </p:spPr>
        <p:txBody>
          <a:bodyPr/>
          <a:lstStyle>
            <a:lvl1pPr algn="ctr">
              <a:defRPr b="1">
                <a:solidFill>
                  <a:srgbClr val="950400"/>
                </a:solidFill>
                <a:latin typeface="Arial" panose="020B0604020202020204" pitchFamily="34" charset="0"/>
                <a:cs typeface="Arial" panose="020B0604020202020204" pitchFamily="34" charset="0"/>
              </a:defRPr>
            </a:lvl1pPr>
          </a:lstStyle>
          <a:p>
            <a:r>
              <a:rPr lang="en-US" dirty="0"/>
              <a:t>Title</a:t>
            </a:r>
          </a:p>
        </p:txBody>
      </p:sp>
    </p:spTree>
    <p:extLst>
      <p:ext uri="{BB962C8B-B14F-4D97-AF65-F5344CB8AC3E}">
        <p14:creationId xmlns:p14="http://schemas.microsoft.com/office/powerpoint/2010/main" val="2270441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D6963-5BF7-DD71-FB06-702BFA69B897}"/>
              </a:ext>
            </a:extLst>
          </p:cNvPr>
          <p:cNvSpPr>
            <a:spLocks noGrp="1"/>
          </p:cNvSpPr>
          <p:nvPr>
            <p:ph type="title" hasCustomPrompt="1"/>
          </p:nvPr>
        </p:nvSpPr>
        <p:spPr>
          <a:xfrm>
            <a:off x="831850" y="1709738"/>
            <a:ext cx="10515600" cy="2852737"/>
          </a:xfrm>
        </p:spPr>
        <p:txBody>
          <a:bodyPr anchor="b"/>
          <a:lstStyle>
            <a:lvl1pPr>
              <a:defRPr sz="6000" b="1">
                <a:solidFill>
                  <a:srgbClr val="950400"/>
                </a:solidFill>
                <a:latin typeface="Arial" panose="020B0604020202020204" pitchFamily="34" charset="0"/>
                <a:cs typeface="Arial" panose="020B0604020202020204" pitchFamily="34" charset="0"/>
              </a:defRPr>
            </a:lvl1pPr>
          </a:lstStyle>
          <a:p>
            <a:r>
              <a:rPr lang="en-US" dirty="0"/>
              <a:t>Title</a:t>
            </a:r>
          </a:p>
        </p:txBody>
      </p:sp>
      <p:sp>
        <p:nvSpPr>
          <p:cNvPr id="3" name="Text Placeholder 2">
            <a:extLst>
              <a:ext uri="{FF2B5EF4-FFF2-40B4-BE49-F238E27FC236}">
                <a16:creationId xmlns:a16="http://schemas.microsoft.com/office/drawing/2014/main" id="{7F8902CF-A37E-2DCE-27AD-66874A6975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7" name="Content Placeholder 13" descr="Logo&#10;&#10;Description automatically generated">
            <a:extLst>
              <a:ext uri="{FF2B5EF4-FFF2-40B4-BE49-F238E27FC236}">
                <a16:creationId xmlns:a16="http://schemas.microsoft.com/office/drawing/2014/main" id="{97D99882-D118-A999-46C9-BA7CB51A7B4C}"/>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481498" y="432876"/>
            <a:ext cx="548640" cy="502920"/>
          </a:xfrm>
          <a:prstGeom prst="rect">
            <a:avLst/>
          </a:prstGeom>
        </p:spPr>
      </p:pic>
      <p:pic>
        <p:nvPicPr>
          <p:cNvPr id="8" name="Picture 7">
            <a:extLst>
              <a:ext uri="{FF2B5EF4-FFF2-40B4-BE49-F238E27FC236}">
                <a16:creationId xmlns:a16="http://schemas.microsoft.com/office/drawing/2014/main" id="{FCD1B3DA-5AF9-212E-76AE-D70F5082D383}"/>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1124654" y="72708"/>
            <a:ext cx="886055" cy="859536"/>
          </a:xfrm>
          <a:prstGeom prst="rect">
            <a:avLst/>
          </a:prstGeom>
        </p:spPr>
      </p:pic>
      <p:pic>
        <p:nvPicPr>
          <p:cNvPr id="9" name="Picture 8" descr="Logo&#10;&#10;Description automatically generated">
            <a:extLst>
              <a:ext uri="{FF2B5EF4-FFF2-40B4-BE49-F238E27FC236}">
                <a16:creationId xmlns:a16="http://schemas.microsoft.com/office/drawing/2014/main" id="{5CBA14E8-AF33-75FD-AD48-C53D8FEDD766}"/>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95692" y="47095"/>
            <a:ext cx="512064" cy="502920"/>
          </a:xfrm>
          <a:prstGeom prst="rect">
            <a:avLst/>
          </a:prstGeom>
        </p:spPr>
      </p:pic>
      <p:cxnSp>
        <p:nvCxnSpPr>
          <p:cNvPr id="10" name="Straight Connector 9">
            <a:extLst>
              <a:ext uri="{FF2B5EF4-FFF2-40B4-BE49-F238E27FC236}">
                <a16:creationId xmlns:a16="http://schemas.microsoft.com/office/drawing/2014/main" id="{E8AB52B3-404D-C1C7-98EE-A4705F46F423}"/>
              </a:ext>
            </a:extLst>
          </p:cNvPr>
          <p:cNvCxnSpPr>
            <a:cxnSpLocks noGrp="1" noRot="1" noMove="1" noResize="1" noEditPoints="1" noAdjustHandles="1" noChangeArrowheads="1" noChangeShapeType="1"/>
          </p:cNvCxnSpPr>
          <p:nvPr userDrawn="1"/>
        </p:nvCxnSpPr>
        <p:spPr>
          <a:xfrm>
            <a:off x="0" y="1059436"/>
            <a:ext cx="12192000" cy="0"/>
          </a:xfrm>
          <a:prstGeom prst="line">
            <a:avLst/>
          </a:prstGeom>
          <a:ln w="130175">
            <a:gradFill flip="none" rotWithShape="1">
              <a:gsLst>
                <a:gs pos="5000">
                  <a:srgbClr val="950400"/>
                </a:gs>
                <a:gs pos="47000">
                  <a:srgbClr val="FFC000">
                    <a:alpha val="80000"/>
                  </a:srgbClr>
                </a:gs>
                <a:gs pos="79000">
                  <a:schemeClr val="accent4">
                    <a:lumMod val="40000"/>
                    <a:lumOff val="60000"/>
                    <a:alpha val="80000"/>
                  </a:schemeClr>
                </a:gs>
                <a:gs pos="100000">
                  <a:schemeClr val="bg1">
                    <a:alpha val="8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617401-B40F-2C55-F713-EE5BC4F700B5}"/>
              </a:ext>
            </a:extLst>
          </p:cNvPr>
          <p:cNvCxnSpPr>
            <a:cxnSpLocks noGrp="1" noRot="1" noMove="1" noResize="1" noEditPoints="1" noAdjustHandles="1" noChangeArrowheads="1" noChangeShapeType="1"/>
          </p:cNvCxnSpPr>
          <p:nvPr userDrawn="1"/>
        </p:nvCxnSpPr>
        <p:spPr>
          <a:xfrm>
            <a:off x="0" y="6598344"/>
            <a:ext cx="12192000" cy="0"/>
          </a:xfrm>
          <a:prstGeom prst="line">
            <a:avLst/>
          </a:prstGeom>
          <a:ln w="130175">
            <a:gradFill flip="none" rotWithShape="1">
              <a:gsLst>
                <a:gs pos="0">
                  <a:srgbClr val="950400"/>
                </a:gs>
                <a:gs pos="47000">
                  <a:srgbClr val="FFC000">
                    <a:alpha val="80000"/>
                  </a:srgbClr>
                </a:gs>
                <a:gs pos="79000">
                  <a:schemeClr val="accent4">
                    <a:lumMod val="40000"/>
                    <a:lumOff val="60000"/>
                    <a:alpha val="80000"/>
                  </a:schemeClr>
                </a:gs>
                <a:gs pos="100000">
                  <a:schemeClr val="bg1">
                    <a:alpha val="8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23BF252-869A-AB56-65F9-A6C72CB9E624}"/>
              </a:ext>
            </a:extLst>
          </p:cNvPr>
          <p:cNvSpPr txBox="1">
            <a:spLocks noGrp="1" noRot="1" noMove="1" noResize="1" noEditPoints="1" noAdjustHandles="1" noChangeArrowheads="1" noChangeShapeType="1"/>
          </p:cNvSpPr>
          <p:nvPr userDrawn="1"/>
        </p:nvSpPr>
        <p:spPr>
          <a:xfrm>
            <a:off x="7760676" y="905547"/>
            <a:ext cx="3340531" cy="307777"/>
          </a:xfrm>
          <a:prstGeom prst="rect">
            <a:avLst/>
          </a:prstGeom>
          <a:solidFill>
            <a:schemeClr val="bg1"/>
          </a:solidFill>
        </p:spPr>
        <p:txBody>
          <a:bodyPr wrap="square" rtlCol="0">
            <a:spAutoFit/>
          </a:bodyPr>
          <a:lstStyle/>
          <a:p>
            <a:pPr algn="ctr"/>
            <a:r>
              <a:rPr lang="en-US" sz="1400" b="1" dirty="0">
                <a:solidFill>
                  <a:srgbClr val="950400"/>
                </a:solidFill>
                <a:latin typeface="Bahnschrift" panose="020B0502040204020203" pitchFamily="34" charset="0"/>
                <a:cs typeface="Mongolian Baiti" panose="03000500000000000000" pitchFamily="66" charset="0"/>
              </a:rPr>
              <a:t> Train, Develop, and Inspire Warfighters</a:t>
            </a:r>
          </a:p>
        </p:txBody>
      </p:sp>
      <p:sp>
        <p:nvSpPr>
          <p:cNvPr id="13" name="TextBox 12">
            <a:extLst>
              <a:ext uri="{FF2B5EF4-FFF2-40B4-BE49-F238E27FC236}">
                <a16:creationId xmlns:a16="http://schemas.microsoft.com/office/drawing/2014/main" id="{207329A3-8F15-A77B-C5B4-4D781DD3916B}"/>
              </a:ext>
            </a:extLst>
          </p:cNvPr>
          <p:cNvSpPr txBox="1">
            <a:spLocks noGrp="1" noRot="1" noMove="1" noResize="1" noEditPoints="1" noAdjustHandles="1" noChangeArrowheads="1" noChangeShapeType="1"/>
          </p:cNvSpPr>
          <p:nvPr userDrawn="1"/>
        </p:nvSpPr>
        <p:spPr>
          <a:xfrm>
            <a:off x="4774296" y="6444455"/>
            <a:ext cx="2643407" cy="307777"/>
          </a:xfrm>
          <a:prstGeom prst="rect">
            <a:avLst/>
          </a:prstGeom>
          <a:solidFill>
            <a:schemeClr val="bg1"/>
          </a:solidFill>
        </p:spPr>
        <p:txBody>
          <a:bodyPr wrap="square" rtlCol="0">
            <a:spAutoFit/>
          </a:bodyPr>
          <a:lstStyle/>
          <a:p>
            <a:pPr algn="ctr"/>
            <a:r>
              <a:rPr lang="en-US" sz="1400" b="1" dirty="0">
                <a:solidFill>
                  <a:srgbClr val="950400"/>
                </a:solidFill>
                <a:latin typeface="Bahnschrift" panose="020B0502040204020203" pitchFamily="34" charset="0"/>
                <a:cs typeface="Mongolian Baiti" panose="03000500000000000000" pitchFamily="66" charset="0"/>
              </a:rPr>
              <a:t>Forging Our Nation’s Warriors</a:t>
            </a:r>
          </a:p>
        </p:txBody>
      </p:sp>
    </p:spTree>
    <p:extLst>
      <p:ext uri="{BB962C8B-B14F-4D97-AF65-F5344CB8AC3E}">
        <p14:creationId xmlns:p14="http://schemas.microsoft.com/office/powerpoint/2010/main" val="287112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74C2FD-FC02-F10D-C13F-89AF3F0E7F70}"/>
              </a:ext>
            </a:extLst>
          </p:cNvPr>
          <p:cNvSpPr>
            <a:spLocks noGrp="1"/>
          </p:cNvSpPr>
          <p:nvPr>
            <p:ph sz="half" idx="1"/>
          </p:nvPr>
        </p:nvSpPr>
        <p:spPr>
          <a:xfrm>
            <a:off x="838200" y="1260571"/>
            <a:ext cx="5181600" cy="491639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F8A3D7A-49CA-1915-B2F5-CD421EA3AB6A}"/>
              </a:ext>
            </a:extLst>
          </p:cNvPr>
          <p:cNvSpPr>
            <a:spLocks noGrp="1"/>
          </p:cNvSpPr>
          <p:nvPr>
            <p:ph sz="half" idx="2"/>
          </p:nvPr>
        </p:nvSpPr>
        <p:spPr>
          <a:xfrm>
            <a:off x="6172200" y="1238824"/>
            <a:ext cx="5181600" cy="493813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Content Placeholder 13" descr="Logo&#10;&#10;Description automatically generated">
            <a:extLst>
              <a:ext uri="{FF2B5EF4-FFF2-40B4-BE49-F238E27FC236}">
                <a16:creationId xmlns:a16="http://schemas.microsoft.com/office/drawing/2014/main" id="{601551A8-7857-BEC9-3B51-9991D953D3E2}"/>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481498" y="432876"/>
            <a:ext cx="548640" cy="502920"/>
          </a:xfrm>
          <a:prstGeom prst="rect">
            <a:avLst/>
          </a:prstGeom>
        </p:spPr>
      </p:pic>
      <p:pic>
        <p:nvPicPr>
          <p:cNvPr id="9" name="Picture 8">
            <a:extLst>
              <a:ext uri="{FF2B5EF4-FFF2-40B4-BE49-F238E27FC236}">
                <a16:creationId xmlns:a16="http://schemas.microsoft.com/office/drawing/2014/main" id="{405A8EF0-CB4F-4E69-966D-5969D86FF76E}"/>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1124654" y="72708"/>
            <a:ext cx="886055" cy="859536"/>
          </a:xfrm>
          <a:prstGeom prst="rect">
            <a:avLst/>
          </a:prstGeom>
        </p:spPr>
      </p:pic>
      <p:pic>
        <p:nvPicPr>
          <p:cNvPr id="10" name="Picture 9" descr="Logo&#10;&#10;Description automatically generated">
            <a:extLst>
              <a:ext uri="{FF2B5EF4-FFF2-40B4-BE49-F238E27FC236}">
                <a16:creationId xmlns:a16="http://schemas.microsoft.com/office/drawing/2014/main" id="{D3030C0E-960F-1540-8867-B95497A2BDC9}"/>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95692" y="47095"/>
            <a:ext cx="512064" cy="502920"/>
          </a:xfrm>
          <a:prstGeom prst="rect">
            <a:avLst/>
          </a:prstGeom>
        </p:spPr>
      </p:pic>
      <p:cxnSp>
        <p:nvCxnSpPr>
          <p:cNvPr id="11" name="Straight Connector 10">
            <a:extLst>
              <a:ext uri="{FF2B5EF4-FFF2-40B4-BE49-F238E27FC236}">
                <a16:creationId xmlns:a16="http://schemas.microsoft.com/office/drawing/2014/main" id="{E27F6FC2-C145-2A1D-877E-E89C9BFE09C6}"/>
              </a:ext>
            </a:extLst>
          </p:cNvPr>
          <p:cNvCxnSpPr>
            <a:cxnSpLocks noGrp="1" noRot="1" noMove="1" noResize="1" noEditPoints="1" noAdjustHandles="1" noChangeArrowheads="1" noChangeShapeType="1"/>
          </p:cNvCxnSpPr>
          <p:nvPr userDrawn="1"/>
        </p:nvCxnSpPr>
        <p:spPr>
          <a:xfrm>
            <a:off x="0" y="1059436"/>
            <a:ext cx="12192000" cy="0"/>
          </a:xfrm>
          <a:prstGeom prst="line">
            <a:avLst/>
          </a:prstGeom>
          <a:ln w="130175">
            <a:gradFill flip="none" rotWithShape="1">
              <a:gsLst>
                <a:gs pos="5000">
                  <a:srgbClr val="950400"/>
                </a:gs>
                <a:gs pos="47000">
                  <a:srgbClr val="FFC000">
                    <a:alpha val="80000"/>
                  </a:srgbClr>
                </a:gs>
                <a:gs pos="79000">
                  <a:schemeClr val="accent4">
                    <a:lumMod val="40000"/>
                    <a:lumOff val="60000"/>
                    <a:alpha val="80000"/>
                  </a:schemeClr>
                </a:gs>
                <a:gs pos="100000">
                  <a:schemeClr val="bg1">
                    <a:alpha val="8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71BD79F-7210-C7AA-6D47-749B7077AAF6}"/>
              </a:ext>
            </a:extLst>
          </p:cNvPr>
          <p:cNvCxnSpPr>
            <a:cxnSpLocks noGrp="1" noRot="1" noMove="1" noResize="1" noEditPoints="1" noAdjustHandles="1" noChangeArrowheads="1" noChangeShapeType="1"/>
          </p:cNvCxnSpPr>
          <p:nvPr userDrawn="1"/>
        </p:nvCxnSpPr>
        <p:spPr>
          <a:xfrm>
            <a:off x="0" y="6598344"/>
            <a:ext cx="12192000" cy="0"/>
          </a:xfrm>
          <a:prstGeom prst="line">
            <a:avLst/>
          </a:prstGeom>
          <a:ln w="130175">
            <a:gradFill flip="none" rotWithShape="1">
              <a:gsLst>
                <a:gs pos="0">
                  <a:srgbClr val="950400"/>
                </a:gs>
                <a:gs pos="47000">
                  <a:srgbClr val="FFC000">
                    <a:alpha val="80000"/>
                  </a:srgbClr>
                </a:gs>
                <a:gs pos="79000">
                  <a:schemeClr val="accent4">
                    <a:lumMod val="40000"/>
                    <a:lumOff val="60000"/>
                    <a:alpha val="80000"/>
                  </a:schemeClr>
                </a:gs>
                <a:gs pos="100000">
                  <a:schemeClr val="bg1">
                    <a:alpha val="8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2642834-A368-CE4D-5DB4-7E26F223DD6A}"/>
              </a:ext>
            </a:extLst>
          </p:cNvPr>
          <p:cNvSpPr txBox="1">
            <a:spLocks noGrp="1" noRot="1" noMove="1" noResize="1" noEditPoints="1" noAdjustHandles="1" noChangeArrowheads="1" noChangeShapeType="1"/>
          </p:cNvSpPr>
          <p:nvPr userDrawn="1"/>
        </p:nvSpPr>
        <p:spPr>
          <a:xfrm>
            <a:off x="7760676" y="905547"/>
            <a:ext cx="3340531" cy="307777"/>
          </a:xfrm>
          <a:prstGeom prst="rect">
            <a:avLst/>
          </a:prstGeom>
          <a:solidFill>
            <a:schemeClr val="bg1"/>
          </a:solidFill>
        </p:spPr>
        <p:txBody>
          <a:bodyPr wrap="square" rtlCol="0">
            <a:spAutoFit/>
          </a:bodyPr>
          <a:lstStyle/>
          <a:p>
            <a:pPr algn="ctr"/>
            <a:r>
              <a:rPr lang="en-US" sz="1400" b="1" dirty="0">
                <a:solidFill>
                  <a:srgbClr val="950400"/>
                </a:solidFill>
                <a:latin typeface="Bahnschrift" panose="020B0502040204020203" pitchFamily="34" charset="0"/>
                <a:cs typeface="Mongolian Baiti" panose="03000500000000000000" pitchFamily="66" charset="0"/>
              </a:rPr>
              <a:t> Train, Develop, and Inspire Warfighters</a:t>
            </a:r>
          </a:p>
        </p:txBody>
      </p:sp>
      <p:sp>
        <p:nvSpPr>
          <p:cNvPr id="14" name="TextBox 13">
            <a:extLst>
              <a:ext uri="{FF2B5EF4-FFF2-40B4-BE49-F238E27FC236}">
                <a16:creationId xmlns:a16="http://schemas.microsoft.com/office/drawing/2014/main" id="{C5BC0D44-C445-D293-E1F5-89C099A501FF}"/>
              </a:ext>
            </a:extLst>
          </p:cNvPr>
          <p:cNvSpPr txBox="1">
            <a:spLocks noGrp="1" noRot="1" noMove="1" noResize="1" noEditPoints="1" noAdjustHandles="1" noChangeArrowheads="1" noChangeShapeType="1"/>
          </p:cNvSpPr>
          <p:nvPr userDrawn="1"/>
        </p:nvSpPr>
        <p:spPr>
          <a:xfrm>
            <a:off x="4774296" y="6444455"/>
            <a:ext cx="2643407" cy="307777"/>
          </a:xfrm>
          <a:prstGeom prst="rect">
            <a:avLst/>
          </a:prstGeom>
          <a:solidFill>
            <a:schemeClr val="bg1"/>
          </a:solidFill>
        </p:spPr>
        <p:txBody>
          <a:bodyPr wrap="square" rtlCol="0">
            <a:spAutoFit/>
          </a:bodyPr>
          <a:lstStyle/>
          <a:p>
            <a:pPr algn="ctr"/>
            <a:r>
              <a:rPr lang="en-US" sz="1400" b="1" dirty="0">
                <a:solidFill>
                  <a:srgbClr val="950400"/>
                </a:solidFill>
                <a:latin typeface="Bahnschrift" panose="020B0502040204020203" pitchFamily="34" charset="0"/>
                <a:cs typeface="Mongolian Baiti" panose="03000500000000000000" pitchFamily="66" charset="0"/>
              </a:rPr>
              <a:t>Forging Our Nation’s Warriors</a:t>
            </a:r>
          </a:p>
        </p:txBody>
      </p:sp>
      <p:sp>
        <p:nvSpPr>
          <p:cNvPr id="15" name="Title 1">
            <a:extLst>
              <a:ext uri="{FF2B5EF4-FFF2-40B4-BE49-F238E27FC236}">
                <a16:creationId xmlns:a16="http://schemas.microsoft.com/office/drawing/2014/main" id="{1284FDD1-292B-8E84-7222-D21872D338B3}"/>
              </a:ext>
            </a:extLst>
          </p:cNvPr>
          <p:cNvSpPr>
            <a:spLocks noGrp="1"/>
          </p:cNvSpPr>
          <p:nvPr>
            <p:ph type="title" hasCustomPrompt="1"/>
          </p:nvPr>
        </p:nvSpPr>
        <p:spPr>
          <a:xfrm>
            <a:off x="1030138" y="104775"/>
            <a:ext cx="10071069" cy="770015"/>
          </a:xfrm>
        </p:spPr>
        <p:txBody>
          <a:bodyPr/>
          <a:lstStyle>
            <a:lvl1pPr algn="ctr">
              <a:defRPr b="1">
                <a:solidFill>
                  <a:srgbClr val="950400"/>
                </a:solidFill>
                <a:latin typeface="Arial" panose="020B0604020202020204" pitchFamily="34" charset="0"/>
                <a:cs typeface="Arial" panose="020B0604020202020204" pitchFamily="34" charset="0"/>
              </a:defRPr>
            </a:lvl1pPr>
          </a:lstStyle>
          <a:p>
            <a:r>
              <a:rPr lang="en-US" dirty="0"/>
              <a:t>Title</a:t>
            </a:r>
          </a:p>
        </p:txBody>
      </p:sp>
    </p:spTree>
    <p:extLst>
      <p:ext uri="{BB962C8B-B14F-4D97-AF65-F5344CB8AC3E}">
        <p14:creationId xmlns:p14="http://schemas.microsoft.com/office/powerpoint/2010/main" val="2682765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F76D2-6D58-514E-6C41-A56F3F668993}"/>
              </a:ext>
            </a:extLst>
          </p:cNvPr>
          <p:cNvSpPr>
            <a:spLocks noGrp="1"/>
          </p:cNvSpPr>
          <p:nvPr>
            <p:ph type="title" hasCustomPrompt="1"/>
          </p:nvPr>
        </p:nvSpPr>
        <p:spPr>
          <a:xfrm>
            <a:off x="1030138" y="104775"/>
            <a:ext cx="10071069" cy="770015"/>
          </a:xfrm>
        </p:spPr>
        <p:txBody>
          <a:bodyPr/>
          <a:lstStyle>
            <a:lvl1pPr algn="ctr">
              <a:defRPr b="1">
                <a:solidFill>
                  <a:srgbClr val="950400"/>
                </a:solidFill>
                <a:latin typeface="Arial" panose="020B0604020202020204" pitchFamily="34" charset="0"/>
                <a:cs typeface="Arial" panose="020B0604020202020204" pitchFamily="34" charset="0"/>
              </a:defRPr>
            </a:lvl1pPr>
          </a:lstStyle>
          <a:p>
            <a:r>
              <a:rPr lang="en-US" dirty="0"/>
              <a:t>Title</a:t>
            </a:r>
          </a:p>
        </p:txBody>
      </p:sp>
      <p:sp>
        <p:nvSpPr>
          <p:cNvPr id="3" name="Text Placeholder 2">
            <a:extLst>
              <a:ext uri="{FF2B5EF4-FFF2-40B4-BE49-F238E27FC236}">
                <a16:creationId xmlns:a16="http://schemas.microsoft.com/office/drawing/2014/main" id="{2C0AD30F-24D2-6093-9A10-7AC30C13E16D}"/>
              </a:ext>
            </a:extLst>
          </p:cNvPr>
          <p:cNvSpPr>
            <a:spLocks noGrp="1"/>
          </p:cNvSpPr>
          <p:nvPr>
            <p:ph type="body" idx="1"/>
          </p:nvPr>
        </p:nvSpPr>
        <p:spPr>
          <a:xfrm>
            <a:off x="839788" y="1681163"/>
            <a:ext cx="5157787" cy="823912"/>
          </a:xfrm>
        </p:spPr>
        <p:txBody>
          <a:bodyPr anchor="b"/>
          <a:lstStyle>
            <a:lvl1pPr marL="0" indent="0">
              <a:buNone/>
              <a:defRPr sz="2400" b="1">
                <a:solidFill>
                  <a:srgbClr val="9504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58F1298-D0FE-A728-CAAD-5C2462836486}"/>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D159E84-7177-5ED0-743C-13B100A59EBC}"/>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9504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D20B1CD-AC3C-3853-94FF-58344B44608C}"/>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13" descr="Logo&#10;&#10;Description automatically generated">
            <a:extLst>
              <a:ext uri="{FF2B5EF4-FFF2-40B4-BE49-F238E27FC236}">
                <a16:creationId xmlns:a16="http://schemas.microsoft.com/office/drawing/2014/main" id="{99C81005-D960-1CB4-E8B3-D91870CEDA05}"/>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481498" y="432876"/>
            <a:ext cx="548640" cy="502920"/>
          </a:xfrm>
          <a:prstGeom prst="rect">
            <a:avLst/>
          </a:prstGeom>
        </p:spPr>
      </p:pic>
      <p:pic>
        <p:nvPicPr>
          <p:cNvPr id="11" name="Picture 10">
            <a:extLst>
              <a:ext uri="{FF2B5EF4-FFF2-40B4-BE49-F238E27FC236}">
                <a16:creationId xmlns:a16="http://schemas.microsoft.com/office/drawing/2014/main" id="{0F6861A1-83A9-3B74-74BA-04FB1330EA93}"/>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1124654" y="72708"/>
            <a:ext cx="886055" cy="859536"/>
          </a:xfrm>
          <a:prstGeom prst="rect">
            <a:avLst/>
          </a:prstGeom>
        </p:spPr>
      </p:pic>
      <p:pic>
        <p:nvPicPr>
          <p:cNvPr id="12" name="Picture 11" descr="Logo&#10;&#10;Description automatically generated">
            <a:extLst>
              <a:ext uri="{FF2B5EF4-FFF2-40B4-BE49-F238E27FC236}">
                <a16:creationId xmlns:a16="http://schemas.microsoft.com/office/drawing/2014/main" id="{04E76FB6-5977-40FD-7993-2D4668C9488B}"/>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95692" y="47095"/>
            <a:ext cx="512064" cy="502920"/>
          </a:xfrm>
          <a:prstGeom prst="rect">
            <a:avLst/>
          </a:prstGeom>
        </p:spPr>
      </p:pic>
      <p:cxnSp>
        <p:nvCxnSpPr>
          <p:cNvPr id="13" name="Straight Connector 12">
            <a:extLst>
              <a:ext uri="{FF2B5EF4-FFF2-40B4-BE49-F238E27FC236}">
                <a16:creationId xmlns:a16="http://schemas.microsoft.com/office/drawing/2014/main" id="{0BB60571-1889-9545-645C-CC6FDAB27029}"/>
              </a:ext>
            </a:extLst>
          </p:cNvPr>
          <p:cNvCxnSpPr>
            <a:cxnSpLocks noGrp="1" noRot="1" noMove="1" noResize="1" noEditPoints="1" noAdjustHandles="1" noChangeArrowheads="1" noChangeShapeType="1"/>
          </p:cNvCxnSpPr>
          <p:nvPr userDrawn="1"/>
        </p:nvCxnSpPr>
        <p:spPr>
          <a:xfrm>
            <a:off x="0" y="1059436"/>
            <a:ext cx="12192000" cy="0"/>
          </a:xfrm>
          <a:prstGeom prst="line">
            <a:avLst/>
          </a:prstGeom>
          <a:ln w="130175">
            <a:gradFill flip="none" rotWithShape="1">
              <a:gsLst>
                <a:gs pos="5000">
                  <a:srgbClr val="950400"/>
                </a:gs>
                <a:gs pos="47000">
                  <a:srgbClr val="FFC000">
                    <a:alpha val="80000"/>
                  </a:srgbClr>
                </a:gs>
                <a:gs pos="79000">
                  <a:schemeClr val="accent4">
                    <a:lumMod val="40000"/>
                    <a:lumOff val="60000"/>
                    <a:alpha val="80000"/>
                  </a:schemeClr>
                </a:gs>
                <a:gs pos="100000">
                  <a:schemeClr val="bg1">
                    <a:alpha val="8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3E588C2-09C5-9CDE-D6D3-7CF0EA1E975F}"/>
              </a:ext>
            </a:extLst>
          </p:cNvPr>
          <p:cNvCxnSpPr>
            <a:cxnSpLocks noGrp="1" noRot="1" noMove="1" noResize="1" noEditPoints="1" noAdjustHandles="1" noChangeArrowheads="1" noChangeShapeType="1"/>
          </p:cNvCxnSpPr>
          <p:nvPr userDrawn="1"/>
        </p:nvCxnSpPr>
        <p:spPr>
          <a:xfrm>
            <a:off x="0" y="6598344"/>
            <a:ext cx="12192000" cy="0"/>
          </a:xfrm>
          <a:prstGeom prst="line">
            <a:avLst/>
          </a:prstGeom>
          <a:ln w="130175">
            <a:gradFill flip="none" rotWithShape="1">
              <a:gsLst>
                <a:gs pos="0">
                  <a:srgbClr val="950400"/>
                </a:gs>
                <a:gs pos="47000">
                  <a:srgbClr val="FFC000">
                    <a:alpha val="80000"/>
                  </a:srgbClr>
                </a:gs>
                <a:gs pos="79000">
                  <a:schemeClr val="accent4">
                    <a:lumMod val="40000"/>
                    <a:lumOff val="60000"/>
                    <a:alpha val="80000"/>
                  </a:schemeClr>
                </a:gs>
                <a:gs pos="100000">
                  <a:schemeClr val="bg1">
                    <a:alpha val="8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6A31A7C-05FB-9323-9BAB-1EFCF8586E70}"/>
              </a:ext>
            </a:extLst>
          </p:cNvPr>
          <p:cNvSpPr txBox="1">
            <a:spLocks noGrp="1" noRot="1" noMove="1" noResize="1" noEditPoints="1" noAdjustHandles="1" noChangeArrowheads="1" noChangeShapeType="1"/>
          </p:cNvSpPr>
          <p:nvPr userDrawn="1"/>
        </p:nvSpPr>
        <p:spPr>
          <a:xfrm>
            <a:off x="7760676" y="905547"/>
            <a:ext cx="3340531" cy="307777"/>
          </a:xfrm>
          <a:prstGeom prst="rect">
            <a:avLst/>
          </a:prstGeom>
          <a:solidFill>
            <a:schemeClr val="bg1"/>
          </a:solidFill>
        </p:spPr>
        <p:txBody>
          <a:bodyPr wrap="square" rtlCol="0">
            <a:spAutoFit/>
          </a:bodyPr>
          <a:lstStyle/>
          <a:p>
            <a:pPr algn="ctr"/>
            <a:r>
              <a:rPr lang="en-US" sz="1400" b="1" dirty="0">
                <a:solidFill>
                  <a:srgbClr val="950400"/>
                </a:solidFill>
                <a:latin typeface="Bahnschrift" panose="020B0502040204020203" pitchFamily="34" charset="0"/>
                <a:cs typeface="Mongolian Baiti" panose="03000500000000000000" pitchFamily="66" charset="0"/>
              </a:rPr>
              <a:t> Train, Develop, and Inspire Warfighters</a:t>
            </a:r>
          </a:p>
        </p:txBody>
      </p:sp>
      <p:sp>
        <p:nvSpPr>
          <p:cNvPr id="16" name="TextBox 15">
            <a:extLst>
              <a:ext uri="{FF2B5EF4-FFF2-40B4-BE49-F238E27FC236}">
                <a16:creationId xmlns:a16="http://schemas.microsoft.com/office/drawing/2014/main" id="{A4BE8147-24BB-F9FD-F645-078E9F8EBA67}"/>
              </a:ext>
            </a:extLst>
          </p:cNvPr>
          <p:cNvSpPr txBox="1">
            <a:spLocks noGrp="1" noRot="1" noMove="1" noResize="1" noEditPoints="1" noAdjustHandles="1" noChangeArrowheads="1" noChangeShapeType="1"/>
          </p:cNvSpPr>
          <p:nvPr userDrawn="1"/>
        </p:nvSpPr>
        <p:spPr>
          <a:xfrm>
            <a:off x="4774296" y="6444455"/>
            <a:ext cx="2643407" cy="307777"/>
          </a:xfrm>
          <a:prstGeom prst="rect">
            <a:avLst/>
          </a:prstGeom>
          <a:solidFill>
            <a:schemeClr val="bg1"/>
          </a:solidFill>
        </p:spPr>
        <p:txBody>
          <a:bodyPr wrap="square" rtlCol="0">
            <a:spAutoFit/>
          </a:bodyPr>
          <a:lstStyle/>
          <a:p>
            <a:pPr algn="ctr"/>
            <a:r>
              <a:rPr lang="en-US" sz="1400" b="1" dirty="0">
                <a:solidFill>
                  <a:srgbClr val="950400"/>
                </a:solidFill>
                <a:latin typeface="Bahnschrift" panose="020B0502040204020203" pitchFamily="34" charset="0"/>
                <a:cs typeface="Mongolian Baiti" panose="03000500000000000000" pitchFamily="66" charset="0"/>
              </a:rPr>
              <a:t>Forging Our Nation’s Warriors</a:t>
            </a:r>
          </a:p>
        </p:txBody>
      </p:sp>
    </p:spTree>
    <p:extLst>
      <p:ext uri="{BB962C8B-B14F-4D97-AF65-F5344CB8AC3E}">
        <p14:creationId xmlns:p14="http://schemas.microsoft.com/office/powerpoint/2010/main" val="3095520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F2741-BAF6-FFD2-D2E1-F8D355D03FF3}"/>
              </a:ext>
            </a:extLst>
          </p:cNvPr>
          <p:cNvSpPr>
            <a:spLocks noGrp="1"/>
          </p:cNvSpPr>
          <p:nvPr>
            <p:ph type="title" hasCustomPrompt="1"/>
          </p:nvPr>
        </p:nvSpPr>
        <p:spPr>
          <a:xfrm>
            <a:off x="1053584" y="107514"/>
            <a:ext cx="10047623" cy="798031"/>
          </a:xfrm>
        </p:spPr>
        <p:txBody>
          <a:bodyPr/>
          <a:lstStyle>
            <a:lvl1pPr algn="ctr">
              <a:defRPr b="1">
                <a:solidFill>
                  <a:srgbClr val="950400"/>
                </a:solidFill>
                <a:latin typeface="Arial" panose="020B0604020202020204" pitchFamily="34" charset="0"/>
                <a:cs typeface="Arial" panose="020B0604020202020204" pitchFamily="34" charset="0"/>
              </a:defRPr>
            </a:lvl1pPr>
          </a:lstStyle>
          <a:p>
            <a:r>
              <a:rPr lang="en-US" dirty="0"/>
              <a:t>Title</a:t>
            </a:r>
          </a:p>
        </p:txBody>
      </p:sp>
      <p:pic>
        <p:nvPicPr>
          <p:cNvPr id="6" name="Content Placeholder 13" descr="Logo&#10;&#10;Description automatically generated">
            <a:extLst>
              <a:ext uri="{FF2B5EF4-FFF2-40B4-BE49-F238E27FC236}">
                <a16:creationId xmlns:a16="http://schemas.microsoft.com/office/drawing/2014/main" id="{4AD9B6AC-18F0-8E21-A4C5-DEEE713BE1C5}"/>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481498" y="432876"/>
            <a:ext cx="548640" cy="502920"/>
          </a:xfrm>
          <a:prstGeom prst="rect">
            <a:avLst/>
          </a:prstGeom>
        </p:spPr>
      </p:pic>
      <p:pic>
        <p:nvPicPr>
          <p:cNvPr id="7" name="Picture 6">
            <a:extLst>
              <a:ext uri="{FF2B5EF4-FFF2-40B4-BE49-F238E27FC236}">
                <a16:creationId xmlns:a16="http://schemas.microsoft.com/office/drawing/2014/main" id="{38428222-3ED4-CC14-F689-DE283DA6E4CD}"/>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1124654" y="72708"/>
            <a:ext cx="886055" cy="859536"/>
          </a:xfrm>
          <a:prstGeom prst="rect">
            <a:avLst/>
          </a:prstGeom>
        </p:spPr>
      </p:pic>
      <p:pic>
        <p:nvPicPr>
          <p:cNvPr id="8" name="Picture 7" descr="Logo&#10;&#10;Description automatically generated">
            <a:extLst>
              <a:ext uri="{FF2B5EF4-FFF2-40B4-BE49-F238E27FC236}">
                <a16:creationId xmlns:a16="http://schemas.microsoft.com/office/drawing/2014/main" id="{2D824D6C-600A-4E5E-B11E-EBF939BDF1E8}"/>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95692" y="47095"/>
            <a:ext cx="512064" cy="502920"/>
          </a:xfrm>
          <a:prstGeom prst="rect">
            <a:avLst/>
          </a:prstGeom>
        </p:spPr>
      </p:pic>
      <p:cxnSp>
        <p:nvCxnSpPr>
          <p:cNvPr id="9" name="Straight Connector 8">
            <a:extLst>
              <a:ext uri="{FF2B5EF4-FFF2-40B4-BE49-F238E27FC236}">
                <a16:creationId xmlns:a16="http://schemas.microsoft.com/office/drawing/2014/main" id="{BED25082-D946-4065-1BD9-DFCBC68CBDCA}"/>
              </a:ext>
            </a:extLst>
          </p:cNvPr>
          <p:cNvCxnSpPr>
            <a:cxnSpLocks noGrp="1" noRot="1" noMove="1" noResize="1" noEditPoints="1" noAdjustHandles="1" noChangeArrowheads="1" noChangeShapeType="1"/>
          </p:cNvCxnSpPr>
          <p:nvPr userDrawn="1"/>
        </p:nvCxnSpPr>
        <p:spPr>
          <a:xfrm>
            <a:off x="0" y="1059436"/>
            <a:ext cx="12192000" cy="0"/>
          </a:xfrm>
          <a:prstGeom prst="line">
            <a:avLst/>
          </a:prstGeom>
          <a:ln w="130175">
            <a:gradFill flip="none" rotWithShape="1">
              <a:gsLst>
                <a:gs pos="5000">
                  <a:srgbClr val="950400"/>
                </a:gs>
                <a:gs pos="47000">
                  <a:srgbClr val="FFC000">
                    <a:alpha val="80000"/>
                  </a:srgbClr>
                </a:gs>
                <a:gs pos="79000">
                  <a:schemeClr val="accent4">
                    <a:lumMod val="40000"/>
                    <a:lumOff val="60000"/>
                    <a:alpha val="80000"/>
                  </a:schemeClr>
                </a:gs>
                <a:gs pos="100000">
                  <a:schemeClr val="bg1">
                    <a:alpha val="8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08B5348-7B9E-0227-E41A-330D874C2515}"/>
              </a:ext>
            </a:extLst>
          </p:cNvPr>
          <p:cNvCxnSpPr>
            <a:cxnSpLocks noGrp="1" noRot="1" noMove="1" noResize="1" noEditPoints="1" noAdjustHandles="1" noChangeArrowheads="1" noChangeShapeType="1"/>
          </p:cNvCxnSpPr>
          <p:nvPr userDrawn="1"/>
        </p:nvCxnSpPr>
        <p:spPr>
          <a:xfrm>
            <a:off x="0" y="6598344"/>
            <a:ext cx="12192000" cy="0"/>
          </a:xfrm>
          <a:prstGeom prst="line">
            <a:avLst/>
          </a:prstGeom>
          <a:ln w="130175">
            <a:gradFill flip="none" rotWithShape="1">
              <a:gsLst>
                <a:gs pos="0">
                  <a:srgbClr val="950400"/>
                </a:gs>
                <a:gs pos="47000">
                  <a:srgbClr val="FFC000">
                    <a:alpha val="80000"/>
                  </a:srgbClr>
                </a:gs>
                <a:gs pos="79000">
                  <a:schemeClr val="accent4">
                    <a:lumMod val="40000"/>
                    <a:lumOff val="60000"/>
                    <a:alpha val="80000"/>
                  </a:schemeClr>
                </a:gs>
                <a:gs pos="100000">
                  <a:schemeClr val="bg1">
                    <a:alpha val="8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908C9C0-DE1B-F396-8D32-8FA969040721}"/>
              </a:ext>
            </a:extLst>
          </p:cNvPr>
          <p:cNvSpPr txBox="1">
            <a:spLocks noGrp="1" noRot="1" noMove="1" noResize="1" noEditPoints="1" noAdjustHandles="1" noChangeArrowheads="1" noChangeShapeType="1"/>
          </p:cNvSpPr>
          <p:nvPr userDrawn="1"/>
        </p:nvSpPr>
        <p:spPr>
          <a:xfrm>
            <a:off x="7760676" y="905547"/>
            <a:ext cx="3340531" cy="307777"/>
          </a:xfrm>
          <a:prstGeom prst="rect">
            <a:avLst/>
          </a:prstGeom>
          <a:solidFill>
            <a:schemeClr val="bg1"/>
          </a:solidFill>
        </p:spPr>
        <p:txBody>
          <a:bodyPr wrap="square" rtlCol="0">
            <a:spAutoFit/>
          </a:bodyPr>
          <a:lstStyle/>
          <a:p>
            <a:pPr algn="ctr"/>
            <a:r>
              <a:rPr lang="en-US" sz="1400" b="1" dirty="0">
                <a:solidFill>
                  <a:srgbClr val="950400"/>
                </a:solidFill>
                <a:latin typeface="Bahnschrift" panose="020B0502040204020203" pitchFamily="34" charset="0"/>
                <a:cs typeface="Mongolian Baiti" panose="03000500000000000000" pitchFamily="66" charset="0"/>
              </a:rPr>
              <a:t> Train, Develop, and Inspire Warfighters</a:t>
            </a:r>
          </a:p>
        </p:txBody>
      </p:sp>
      <p:sp>
        <p:nvSpPr>
          <p:cNvPr id="12" name="TextBox 11">
            <a:extLst>
              <a:ext uri="{FF2B5EF4-FFF2-40B4-BE49-F238E27FC236}">
                <a16:creationId xmlns:a16="http://schemas.microsoft.com/office/drawing/2014/main" id="{5F5B1484-81DD-7E31-F28D-AE27AEA1A66C}"/>
              </a:ext>
            </a:extLst>
          </p:cNvPr>
          <p:cNvSpPr txBox="1">
            <a:spLocks noGrp="1" noRot="1" noMove="1" noResize="1" noEditPoints="1" noAdjustHandles="1" noChangeArrowheads="1" noChangeShapeType="1"/>
          </p:cNvSpPr>
          <p:nvPr userDrawn="1"/>
        </p:nvSpPr>
        <p:spPr>
          <a:xfrm>
            <a:off x="4774296" y="6444455"/>
            <a:ext cx="2643407" cy="307777"/>
          </a:xfrm>
          <a:prstGeom prst="rect">
            <a:avLst/>
          </a:prstGeom>
          <a:solidFill>
            <a:schemeClr val="bg1"/>
          </a:solidFill>
        </p:spPr>
        <p:txBody>
          <a:bodyPr wrap="square" rtlCol="0">
            <a:spAutoFit/>
          </a:bodyPr>
          <a:lstStyle/>
          <a:p>
            <a:pPr algn="ctr"/>
            <a:r>
              <a:rPr lang="en-US" sz="1400" b="1" dirty="0">
                <a:solidFill>
                  <a:srgbClr val="950400"/>
                </a:solidFill>
                <a:latin typeface="Bahnschrift" panose="020B0502040204020203" pitchFamily="34" charset="0"/>
                <a:cs typeface="Mongolian Baiti" panose="03000500000000000000" pitchFamily="66" charset="0"/>
              </a:rPr>
              <a:t>Forging Our Nation’s Warriors</a:t>
            </a:r>
          </a:p>
        </p:txBody>
      </p:sp>
    </p:spTree>
    <p:extLst>
      <p:ext uri="{BB962C8B-B14F-4D97-AF65-F5344CB8AC3E}">
        <p14:creationId xmlns:p14="http://schemas.microsoft.com/office/powerpoint/2010/main" val="718824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Content Placeholder 13" descr="Logo&#10;&#10;Description automatically generated">
            <a:extLst>
              <a:ext uri="{FF2B5EF4-FFF2-40B4-BE49-F238E27FC236}">
                <a16:creationId xmlns:a16="http://schemas.microsoft.com/office/drawing/2014/main" id="{E9AC09ED-421F-B374-CE88-05E0A3AEA718}"/>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481498" y="432876"/>
            <a:ext cx="548640" cy="502920"/>
          </a:xfrm>
          <a:prstGeom prst="rect">
            <a:avLst/>
          </a:prstGeom>
        </p:spPr>
      </p:pic>
      <p:pic>
        <p:nvPicPr>
          <p:cNvPr id="6" name="Picture 5">
            <a:extLst>
              <a:ext uri="{FF2B5EF4-FFF2-40B4-BE49-F238E27FC236}">
                <a16:creationId xmlns:a16="http://schemas.microsoft.com/office/drawing/2014/main" id="{0A5DD05B-F022-34FE-56B8-C59C8A0F583B}"/>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1124654" y="72708"/>
            <a:ext cx="886055" cy="859536"/>
          </a:xfrm>
          <a:prstGeom prst="rect">
            <a:avLst/>
          </a:prstGeom>
        </p:spPr>
      </p:pic>
      <p:pic>
        <p:nvPicPr>
          <p:cNvPr id="7" name="Picture 6" descr="Logo&#10;&#10;Description automatically generated">
            <a:extLst>
              <a:ext uri="{FF2B5EF4-FFF2-40B4-BE49-F238E27FC236}">
                <a16:creationId xmlns:a16="http://schemas.microsoft.com/office/drawing/2014/main" id="{F6FDE122-1F3B-FF4A-37DA-73F3D2D5E5D8}"/>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95692" y="47095"/>
            <a:ext cx="512064" cy="502920"/>
          </a:xfrm>
          <a:prstGeom prst="rect">
            <a:avLst/>
          </a:prstGeom>
        </p:spPr>
      </p:pic>
      <p:cxnSp>
        <p:nvCxnSpPr>
          <p:cNvPr id="8" name="Straight Connector 7">
            <a:extLst>
              <a:ext uri="{FF2B5EF4-FFF2-40B4-BE49-F238E27FC236}">
                <a16:creationId xmlns:a16="http://schemas.microsoft.com/office/drawing/2014/main" id="{FB295F23-F839-1C59-0733-7D279D126FD7}"/>
              </a:ext>
            </a:extLst>
          </p:cNvPr>
          <p:cNvCxnSpPr>
            <a:cxnSpLocks noGrp="1" noRot="1" noMove="1" noResize="1" noEditPoints="1" noAdjustHandles="1" noChangeArrowheads="1" noChangeShapeType="1"/>
          </p:cNvCxnSpPr>
          <p:nvPr userDrawn="1"/>
        </p:nvCxnSpPr>
        <p:spPr>
          <a:xfrm>
            <a:off x="0" y="1059436"/>
            <a:ext cx="12192000" cy="0"/>
          </a:xfrm>
          <a:prstGeom prst="line">
            <a:avLst/>
          </a:prstGeom>
          <a:ln w="130175">
            <a:gradFill flip="none" rotWithShape="1">
              <a:gsLst>
                <a:gs pos="5000">
                  <a:srgbClr val="950400"/>
                </a:gs>
                <a:gs pos="47000">
                  <a:srgbClr val="FFC000">
                    <a:alpha val="80000"/>
                  </a:srgbClr>
                </a:gs>
                <a:gs pos="79000">
                  <a:schemeClr val="accent4">
                    <a:lumMod val="40000"/>
                    <a:lumOff val="60000"/>
                    <a:alpha val="80000"/>
                  </a:schemeClr>
                </a:gs>
                <a:gs pos="100000">
                  <a:schemeClr val="bg1">
                    <a:alpha val="8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DF63B7E-BECB-2EE7-8DC4-30DF16D2E0CD}"/>
              </a:ext>
            </a:extLst>
          </p:cNvPr>
          <p:cNvCxnSpPr>
            <a:cxnSpLocks noGrp="1" noRot="1" noMove="1" noResize="1" noEditPoints="1" noAdjustHandles="1" noChangeArrowheads="1" noChangeShapeType="1"/>
          </p:cNvCxnSpPr>
          <p:nvPr userDrawn="1"/>
        </p:nvCxnSpPr>
        <p:spPr>
          <a:xfrm>
            <a:off x="0" y="6598344"/>
            <a:ext cx="12192000" cy="0"/>
          </a:xfrm>
          <a:prstGeom prst="line">
            <a:avLst/>
          </a:prstGeom>
          <a:ln w="130175">
            <a:gradFill flip="none" rotWithShape="1">
              <a:gsLst>
                <a:gs pos="0">
                  <a:srgbClr val="950400"/>
                </a:gs>
                <a:gs pos="47000">
                  <a:srgbClr val="FFC000">
                    <a:alpha val="80000"/>
                  </a:srgbClr>
                </a:gs>
                <a:gs pos="79000">
                  <a:schemeClr val="accent4">
                    <a:lumMod val="40000"/>
                    <a:lumOff val="60000"/>
                    <a:alpha val="80000"/>
                  </a:schemeClr>
                </a:gs>
                <a:gs pos="100000">
                  <a:schemeClr val="bg1">
                    <a:alpha val="8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12C43D-C618-D583-839F-E1DB7C9C537F}"/>
              </a:ext>
            </a:extLst>
          </p:cNvPr>
          <p:cNvSpPr txBox="1">
            <a:spLocks noGrp="1" noRot="1" noMove="1" noResize="1" noEditPoints="1" noAdjustHandles="1" noChangeArrowheads="1" noChangeShapeType="1"/>
          </p:cNvSpPr>
          <p:nvPr userDrawn="1"/>
        </p:nvSpPr>
        <p:spPr>
          <a:xfrm>
            <a:off x="7760676" y="905547"/>
            <a:ext cx="3340531" cy="307777"/>
          </a:xfrm>
          <a:prstGeom prst="rect">
            <a:avLst/>
          </a:prstGeom>
          <a:solidFill>
            <a:schemeClr val="bg1"/>
          </a:solidFill>
        </p:spPr>
        <p:txBody>
          <a:bodyPr wrap="square" rtlCol="0">
            <a:spAutoFit/>
          </a:bodyPr>
          <a:lstStyle/>
          <a:p>
            <a:pPr algn="ctr"/>
            <a:r>
              <a:rPr lang="en-US" sz="1400" b="1" dirty="0">
                <a:solidFill>
                  <a:srgbClr val="950400"/>
                </a:solidFill>
                <a:latin typeface="Bahnschrift" panose="020B0502040204020203" pitchFamily="34" charset="0"/>
                <a:cs typeface="Mongolian Baiti" panose="03000500000000000000" pitchFamily="66" charset="0"/>
              </a:rPr>
              <a:t> Train, Develop, and Inspire Warfighters</a:t>
            </a:r>
          </a:p>
        </p:txBody>
      </p:sp>
      <p:sp>
        <p:nvSpPr>
          <p:cNvPr id="11" name="TextBox 10">
            <a:extLst>
              <a:ext uri="{FF2B5EF4-FFF2-40B4-BE49-F238E27FC236}">
                <a16:creationId xmlns:a16="http://schemas.microsoft.com/office/drawing/2014/main" id="{C9EFF6CD-AFDB-6222-A3A2-803F2CB8AAB3}"/>
              </a:ext>
            </a:extLst>
          </p:cNvPr>
          <p:cNvSpPr txBox="1">
            <a:spLocks noGrp="1" noRot="1" noMove="1" noResize="1" noEditPoints="1" noAdjustHandles="1" noChangeArrowheads="1" noChangeShapeType="1"/>
          </p:cNvSpPr>
          <p:nvPr userDrawn="1"/>
        </p:nvSpPr>
        <p:spPr>
          <a:xfrm>
            <a:off x="4774296" y="6444455"/>
            <a:ext cx="2643407" cy="307777"/>
          </a:xfrm>
          <a:prstGeom prst="rect">
            <a:avLst/>
          </a:prstGeom>
          <a:solidFill>
            <a:schemeClr val="bg1"/>
          </a:solidFill>
        </p:spPr>
        <p:txBody>
          <a:bodyPr wrap="square" rtlCol="0">
            <a:spAutoFit/>
          </a:bodyPr>
          <a:lstStyle/>
          <a:p>
            <a:pPr algn="ctr"/>
            <a:r>
              <a:rPr lang="en-US" sz="1400" b="1" dirty="0">
                <a:solidFill>
                  <a:srgbClr val="950400"/>
                </a:solidFill>
                <a:latin typeface="Bahnschrift" panose="020B0502040204020203" pitchFamily="34" charset="0"/>
                <a:cs typeface="Mongolian Baiti" panose="03000500000000000000" pitchFamily="66" charset="0"/>
              </a:rPr>
              <a:t>Forging Our Nation’s Warriors</a:t>
            </a:r>
          </a:p>
        </p:txBody>
      </p:sp>
    </p:spTree>
    <p:extLst>
      <p:ext uri="{BB962C8B-B14F-4D97-AF65-F5344CB8AC3E}">
        <p14:creationId xmlns:p14="http://schemas.microsoft.com/office/powerpoint/2010/main" val="3599576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81 TRW Emblem">
    <p:spTree>
      <p:nvGrpSpPr>
        <p:cNvPr id="1" name=""/>
        <p:cNvGrpSpPr/>
        <p:nvPr/>
      </p:nvGrpSpPr>
      <p:grpSpPr>
        <a:xfrm>
          <a:off x="0" y="0"/>
          <a:ext cx="0" cy="0"/>
          <a:chOff x="0" y="0"/>
          <a:chExt cx="0" cy="0"/>
        </a:xfrm>
      </p:grpSpPr>
      <p:pic>
        <p:nvPicPr>
          <p:cNvPr id="5" name="Content Placeholder 13" descr="Logo&#10;&#10;Description automatically generated">
            <a:extLst>
              <a:ext uri="{FF2B5EF4-FFF2-40B4-BE49-F238E27FC236}">
                <a16:creationId xmlns:a16="http://schemas.microsoft.com/office/drawing/2014/main" id="{E9AC09ED-421F-B374-CE88-05E0A3AEA718}"/>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481498" y="432876"/>
            <a:ext cx="548640" cy="502920"/>
          </a:xfrm>
          <a:prstGeom prst="rect">
            <a:avLst/>
          </a:prstGeom>
        </p:spPr>
      </p:pic>
      <p:pic>
        <p:nvPicPr>
          <p:cNvPr id="6" name="Picture 5">
            <a:extLst>
              <a:ext uri="{FF2B5EF4-FFF2-40B4-BE49-F238E27FC236}">
                <a16:creationId xmlns:a16="http://schemas.microsoft.com/office/drawing/2014/main" id="{0A5DD05B-F022-34FE-56B8-C59C8A0F583B}"/>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1124654" y="72708"/>
            <a:ext cx="886055" cy="859536"/>
          </a:xfrm>
          <a:prstGeom prst="rect">
            <a:avLst/>
          </a:prstGeom>
        </p:spPr>
      </p:pic>
      <p:pic>
        <p:nvPicPr>
          <p:cNvPr id="7" name="Picture 6" descr="Logo&#10;&#10;Description automatically generated">
            <a:extLst>
              <a:ext uri="{FF2B5EF4-FFF2-40B4-BE49-F238E27FC236}">
                <a16:creationId xmlns:a16="http://schemas.microsoft.com/office/drawing/2014/main" id="{F6FDE122-1F3B-FF4A-37DA-73F3D2D5E5D8}"/>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95692" y="47095"/>
            <a:ext cx="512064" cy="502920"/>
          </a:xfrm>
          <a:prstGeom prst="rect">
            <a:avLst/>
          </a:prstGeom>
        </p:spPr>
      </p:pic>
      <p:cxnSp>
        <p:nvCxnSpPr>
          <p:cNvPr id="8" name="Straight Connector 7">
            <a:extLst>
              <a:ext uri="{FF2B5EF4-FFF2-40B4-BE49-F238E27FC236}">
                <a16:creationId xmlns:a16="http://schemas.microsoft.com/office/drawing/2014/main" id="{FB295F23-F839-1C59-0733-7D279D126FD7}"/>
              </a:ext>
            </a:extLst>
          </p:cNvPr>
          <p:cNvCxnSpPr>
            <a:cxnSpLocks noGrp="1" noRot="1" noMove="1" noResize="1" noEditPoints="1" noAdjustHandles="1" noChangeArrowheads="1" noChangeShapeType="1"/>
          </p:cNvCxnSpPr>
          <p:nvPr userDrawn="1"/>
        </p:nvCxnSpPr>
        <p:spPr>
          <a:xfrm>
            <a:off x="0" y="1059436"/>
            <a:ext cx="12192000" cy="0"/>
          </a:xfrm>
          <a:prstGeom prst="line">
            <a:avLst/>
          </a:prstGeom>
          <a:ln w="130175">
            <a:gradFill flip="none" rotWithShape="1">
              <a:gsLst>
                <a:gs pos="5000">
                  <a:srgbClr val="950400"/>
                </a:gs>
                <a:gs pos="47000">
                  <a:srgbClr val="FFC000">
                    <a:alpha val="80000"/>
                  </a:srgbClr>
                </a:gs>
                <a:gs pos="79000">
                  <a:schemeClr val="accent4">
                    <a:lumMod val="40000"/>
                    <a:lumOff val="60000"/>
                    <a:alpha val="80000"/>
                  </a:schemeClr>
                </a:gs>
                <a:gs pos="100000">
                  <a:schemeClr val="bg1">
                    <a:alpha val="8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DF63B7E-BECB-2EE7-8DC4-30DF16D2E0CD}"/>
              </a:ext>
            </a:extLst>
          </p:cNvPr>
          <p:cNvCxnSpPr>
            <a:cxnSpLocks noGrp="1" noRot="1" noMove="1" noResize="1" noEditPoints="1" noAdjustHandles="1" noChangeArrowheads="1" noChangeShapeType="1"/>
          </p:cNvCxnSpPr>
          <p:nvPr userDrawn="1"/>
        </p:nvCxnSpPr>
        <p:spPr>
          <a:xfrm>
            <a:off x="0" y="6598344"/>
            <a:ext cx="12192000" cy="0"/>
          </a:xfrm>
          <a:prstGeom prst="line">
            <a:avLst/>
          </a:prstGeom>
          <a:ln w="130175">
            <a:gradFill flip="none" rotWithShape="1">
              <a:gsLst>
                <a:gs pos="0">
                  <a:srgbClr val="950400"/>
                </a:gs>
                <a:gs pos="47000">
                  <a:srgbClr val="FFC000">
                    <a:alpha val="80000"/>
                  </a:srgbClr>
                </a:gs>
                <a:gs pos="79000">
                  <a:schemeClr val="accent4">
                    <a:lumMod val="40000"/>
                    <a:lumOff val="60000"/>
                    <a:alpha val="80000"/>
                  </a:schemeClr>
                </a:gs>
                <a:gs pos="100000">
                  <a:schemeClr val="bg1">
                    <a:alpha val="8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12C43D-C618-D583-839F-E1DB7C9C537F}"/>
              </a:ext>
            </a:extLst>
          </p:cNvPr>
          <p:cNvSpPr txBox="1">
            <a:spLocks noGrp="1" noRot="1" noMove="1" noResize="1" noEditPoints="1" noAdjustHandles="1" noChangeArrowheads="1" noChangeShapeType="1"/>
          </p:cNvSpPr>
          <p:nvPr userDrawn="1"/>
        </p:nvSpPr>
        <p:spPr>
          <a:xfrm>
            <a:off x="7760676" y="905547"/>
            <a:ext cx="3340531" cy="307777"/>
          </a:xfrm>
          <a:prstGeom prst="rect">
            <a:avLst/>
          </a:prstGeom>
          <a:solidFill>
            <a:schemeClr val="bg1"/>
          </a:solidFill>
        </p:spPr>
        <p:txBody>
          <a:bodyPr wrap="square" rtlCol="0">
            <a:spAutoFit/>
          </a:bodyPr>
          <a:lstStyle/>
          <a:p>
            <a:pPr algn="ctr"/>
            <a:r>
              <a:rPr lang="en-US" sz="1400" b="1" dirty="0">
                <a:solidFill>
                  <a:srgbClr val="950400"/>
                </a:solidFill>
                <a:latin typeface="Bahnschrift" panose="020B0502040204020203" pitchFamily="34" charset="0"/>
                <a:cs typeface="Mongolian Baiti" panose="03000500000000000000" pitchFamily="66" charset="0"/>
              </a:rPr>
              <a:t> Train, Develop, and Inspire Warfighters</a:t>
            </a:r>
          </a:p>
        </p:txBody>
      </p:sp>
      <p:sp>
        <p:nvSpPr>
          <p:cNvPr id="11" name="TextBox 10">
            <a:extLst>
              <a:ext uri="{FF2B5EF4-FFF2-40B4-BE49-F238E27FC236}">
                <a16:creationId xmlns:a16="http://schemas.microsoft.com/office/drawing/2014/main" id="{C9EFF6CD-AFDB-6222-A3A2-803F2CB8AAB3}"/>
              </a:ext>
            </a:extLst>
          </p:cNvPr>
          <p:cNvSpPr txBox="1">
            <a:spLocks noGrp="1" noRot="1" noMove="1" noResize="1" noEditPoints="1" noAdjustHandles="1" noChangeArrowheads="1" noChangeShapeType="1"/>
          </p:cNvSpPr>
          <p:nvPr userDrawn="1"/>
        </p:nvSpPr>
        <p:spPr>
          <a:xfrm>
            <a:off x="4774296" y="6444455"/>
            <a:ext cx="2643407" cy="307777"/>
          </a:xfrm>
          <a:prstGeom prst="rect">
            <a:avLst/>
          </a:prstGeom>
          <a:solidFill>
            <a:schemeClr val="bg1"/>
          </a:solidFill>
        </p:spPr>
        <p:txBody>
          <a:bodyPr wrap="square" rtlCol="0">
            <a:spAutoFit/>
          </a:bodyPr>
          <a:lstStyle/>
          <a:p>
            <a:pPr algn="ctr"/>
            <a:r>
              <a:rPr lang="en-US" sz="1400" b="1" dirty="0">
                <a:solidFill>
                  <a:srgbClr val="950400"/>
                </a:solidFill>
                <a:latin typeface="Bahnschrift" panose="020B0502040204020203" pitchFamily="34" charset="0"/>
                <a:cs typeface="Mongolian Baiti" panose="03000500000000000000" pitchFamily="66" charset="0"/>
              </a:rPr>
              <a:t>Forging Our Nation’s Warriors</a:t>
            </a:r>
          </a:p>
        </p:txBody>
      </p:sp>
      <p:pic>
        <p:nvPicPr>
          <p:cNvPr id="2" name="Picture 1">
            <a:extLst>
              <a:ext uri="{FF2B5EF4-FFF2-40B4-BE49-F238E27FC236}">
                <a16:creationId xmlns:a16="http://schemas.microsoft.com/office/drawing/2014/main" id="{5733245F-AA5A-F773-379C-60412B65C25B}"/>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4671738" y="2326260"/>
            <a:ext cx="2848521" cy="2763267"/>
          </a:xfrm>
          <a:prstGeom prst="rect">
            <a:avLst/>
          </a:prstGeom>
        </p:spPr>
      </p:pic>
    </p:spTree>
    <p:extLst>
      <p:ext uri="{BB962C8B-B14F-4D97-AF65-F5344CB8AC3E}">
        <p14:creationId xmlns:p14="http://schemas.microsoft.com/office/powerpoint/2010/main" val="2197233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E0EAB-6A4F-4C1F-CFD7-C3237EFB042C}"/>
              </a:ext>
            </a:extLst>
          </p:cNvPr>
          <p:cNvSpPr>
            <a:spLocks noGrp="1"/>
          </p:cNvSpPr>
          <p:nvPr>
            <p:ph type="title" hasCustomPrompt="1"/>
          </p:nvPr>
        </p:nvSpPr>
        <p:spPr>
          <a:xfrm>
            <a:off x="842059" y="1301428"/>
            <a:ext cx="3932237" cy="1286195"/>
          </a:xfrm>
        </p:spPr>
        <p:txBody>
          <a:bodyPr anchor="b"/>
          <a:lstStyle>
            <a:lvl1pPr>
              <a:defRPr sz="3200" b="1">
                <a:solidFill>
                  <a:srgbClr val="950400"/>
                </a:solidFill>
                <a:latin typeface="Arial" panose="020B0604020202020204" pitchFamily="34" charset="0"/>
                <a:cs typeface="Arial" panose="020B0604020202020204" pitchFamily="34" charset="0"/>
              </a:defRPr>
            </a:lvl1pPr>
          </a:lstStyle>
          <a:p>
            <a:r>
              <a:rPr lang="en-US" dirty="0"/>
              <a:t>Title</a:t>
            </a:r>
          </a:p>
        </p:txBody>
      </p:sp>
      <p:sp>
        <p:nvSpPr>
          <p:cNvPr id="3" name="Content Placeholder 2">
            <a:extLst>
              <a:ext uri="{FF2B5EF4-FFF2-40B4-BE49-F238E27FC236}">
                <a16:creationId xmlns:a16="http://schemas.microsoft.com/office/drawing/2014/main" id="{A5B89EDE-279C-0B27-BDFB-69C453C389C6}"/>
              </a:ext>
            </a:extLst>
          </p:cNvPr>
          <p:cNvSpPr>
            <a:spLocks noGrp="1"/>
          </p:cNvSpPr>
          <p:nvPr>
            <p:ph idx="1"/>
          </p:nvPr>
        </p:nvSpPr>
        <p:spPr>
          <a:xfrm>
            <a:off x="5177741" y="1301429"/>
            <a:ext cx="6172200" cy="5097782"/>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51E1286-DE10-8A0F-9820-8BB04EFF1EAA}"/>
              </a:ext>
            </a:extLst>
          </p:cNvPr>
          <p:cNvSpPr>
            <a:spLocks noGrp="1"/>
          </p:cNvSpPr>
          <p:nvPr>
            <p:ph type="body" sz="half" idx="2"/>
          </p:nvPr>
        </p:nvSpPr>
        <p:spPr>
          <a:xfrm>
            <a:off x="842059" y="2587625"/>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Content Placeholder 13" descr="Logo&#10;&#10;Description automatically generated">
            <a:extLst>
              <a:ext uri="{FF2B5EF4-FFF2-40B4-BE49-F238E27FC236}">
                <a16:creationId xmlns:a16="http://schemas.microsoft.com/office/drawing/2014/main" id="{EE8E36EA-A26A-D817-B7DC-8EABE32F841A}"/>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481498" y="432876"/>
            <a:ext cx="548640" cy="502920"/>
          </a:xfrm>
          <a:prstGeom prst="rect">
            <a:avLst/>
          </a:prstGeom>
        </p:spPr>
      </p:pic>
      <p:pic>
        <p:nvPicPr>
          <p:cNvPr id="9" name="Picture 8">
            <a:extLst>
              <a:ext uri="{FF2B5EF4-FFF2-40B4-BE49-F238E27FC236}">
                <a16:creationId xmlns:a16="http://schemas.microsoft.com/office/drawing/2014/main" id="{1315E25E-0166-866F-2599-F7E866E5238D}"/>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1124654" y="72708"/>
            <a:ext cx="886055" cy="859536"/>
          </a:xfrm>
          <a:prstGeom prst="rect">
            <a:avLst/>
          </a:prstGeom>
        </p:spPr>
      </p:pic>
      <p:pic>
        <p:nvPicPr>
          <p:cNvPr id="10" name="Picture 9" descr="Logo&#10;&#10;Description automatically generated">
            <a:extLst>
              <a:ext uri="{FF2B5EF4-FFF2-40B4-BE49-F238E27FC236}">
                <a16:creationId xmlns:a16="http://schemas.microsoft.com/office/drawing/2014/main" id="{39290634-D3C8-1C5B-4BC8-3ACBAD0F9E6A}"/>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95692" y="47095"/>
            <a:ext cx="512064" cy="502920"/>
          </a:xfrm>
          <a:prstGeom prst="rect">
            <a:avLst/>
          </a:prstGeom>
        </p:spPr>
      </p:pic>
      <p:cxnSp>
        <p:nvCxnSpPr>
          <p:cNvPr id="11" name="Straight Connector 10">
            <a:extLst>
              <a:ext uri="{FF2B5EF4-FFF2-40B4-BE49-F238E27FC236}">
                <a16:creationId xmlns:a16="http://schemas.microsoft.com/office/drawing/2014/main" id="{07907BA2-4DC2-55D6-11FC-D0AE59D5168B}"/>
              </a:ext>
            </a:extLst>
          </p:cNvPr>
          <p:cNvCxnSpPr>
            <a:cxnSpLocks noGrp="1" noRot="1" noMove="1" noResize="1" noEditPoints="1" noAdjustHandles="1" noChangeArrowheads="1" noChangeShapeType="1"/>
          </p:cNvCxnSpPr>
          <p:nvPr userDrawn="1"/>
        </p:nvCxnSpPr>
        <p:spPr>
          <a:xfrm>
            <a:off x="0" y="1059436"/>
            <a:ext cx="12192000" cy="0"/>
          </a:xfrm>
          <a:prstGeom prst="line">
            <a:avLst/>
          </a:prstGeom>
          <a:ln w="130175">
            <a:gradFill flip="none" rotWithShape="1">
              <a:gsLst>
                <a:gs pos="5000">
                  <a:srgbClr val="950400"/>
                </a:gs>
                <a:gs pos="47000">
                  <a:srgbClr val="FFC000">
                    <a:alpha val="80000"/>
                  </a:srgbClr>
                </a:gs>
                <a:gs pos="79000">
                  <a:schemeClr val="accent4">
                    <a:lumMod val="40000"/>
                    <a:lumOff val="60000"/>
                    <a:alpha val="80000"/>
                  </a:schemeClr>
                </a:gs>
                <a:gs pos="100000">
                  <a:schemeClr val="bg1">
                    <a:alpha val="8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D4D51D9-5E6B-C1CE-9552-B4409A1C214F}"/>
              </a:ext>
            </a:extLst>
          </p:cNvPr>
          <p:cNvCxnSpPr>
            <a:cxnSpLocks noGrp="1" noRot="1" noMove="1" noResize="1" noEditPoints="1" noAdjustHandles="1" noChangeArrowheads="1" noChangeShapeType="1"/>
          </p:cNvCxnSpPr>
          <p:nvPr userDrawn="1"/>
        </p:nvCxnSpPr>
        <p:spPr>
          <a:xfrm>
            <a:off x="0" y="6598344"/>
            <a:ext cx="12192000" cy="0"/>
          </a:xfrm>
          <a:prstGeom prst="line">
            <a:avLst/>
          </a:prstGeom>
          <a:ln w="130175">
            <a:gradFill flip="none" rotWithShape="1">
              <a:gsLst>
                <a:gs pos="0">
                  <a:srgbClr val="950400"/>
                </a:gs>
                <a:gs pos="47000">
                  <a:srgbClr val="FFC000">
                    <a:alpha val="80000"/>
                  </a:srgbClr>
                </a:gs>
                <a:gs pos="79000">
                  <a:schemeClr val="accent4">
                    <a:lumMod val="40000"/>
                    <a:lumOff val="60000"/>
                    <a:alpha val="80000"/>
                  </a:schemeClr>
                </a:gs>
                <a:gs pos="100000">
                  <a:schemeClr val="bg1">
                    <a:alpha val="8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4E4C5FA-9618-4704-7AA7-A90C5358E3A3}"/>
              </a:ext>
            </a:extLst>
          </p:cNvPr>
          <p:cNvSpPr txBox="1">
            <a:spLocks noGrp="1" noRot="1" noMove="1" noResize="1" noEditPoints="1" noAdjustHandles="1" noChangeArrowheads="1" noChangeShapeType="1"/>
          </p:cNvSpPr>
          <p:nvPr userDrawn="1"/>
        </p:nvSpPr>
        <p:spPr>
          <a:xfrm>
            <a:off x="7760676" y="905547"/>
            <a:ext cx="3340531" cy="307777"/>
          </a:xfrm>
          <a:prstGeom prst="rect">
            <a:avLst/>
          </a:prstGeom>
          <a:solidFill>
            <a:schemeClr val="bg1"/>
          </a:solidFill>
        </p:spPr>
        <p:txBody>
          <a:bodyPr wrap="square" rtlCol="0">
            <a:spAutoFit/>
          </a:bodyPr>
          <a:lstStyle/>
          <a:p>
            <a:pPr algn="ctr"/>
            <a:r>
              <a:rPr lang="en-US" sz="1400" b="1" dirty="0">
                <a:solidFill>
                  <a:srgbClr val="950400"/>
                </a:solidFill>
                <a:latin typeface="Bahnschrift" panose="020B0502040204020203" pitchFamily="34" charset="0"/>
                <a:cs typeface="Mongolian Baiti" panose="03000500000000000000" pitchFamily="66" charset="0"/>
              </a:rPr>
              <a:t> Train, Develop, and Inspire Warfighters</a:t>
            </a:r>
          </a:p>
        </p:txBody>
      </p:sp>
      <p:sp>
        <p:nvSpPr>
          <p:cNvPr id="14" name="TextBox 13">
            <a:extLst>
              <a:ext uri="{FF2B5EF4-FFF2-40B4-BE49-F238E27FC236}">
                <a16:creationId xmlns:a16="http://schemas.microsoft.com/office/drawing/2014/main" id="{B320DA12-C38C-BCA1-9069-4ACBEC7E6C5E}"/>
              </a:ext>
            </a:extLst>
          </p:cNvPr>
          <p:cNvSpPr txBox="1">
            <a:spLocks noGrp="1" noRot="1" noMove="1" noResize="1" noEditPoints="1" noAdjustHandles="1" noChangeArrowheads="1" noChangeShapeType="1"/>
          </p:cNvSpPr>
          <p:nvPr userDrawn="1"/>
        </p:nvSpPr>
        <p:spPr>
          <a:xfrm>
            <a:off x="4774296" y="6444455"/>
            <a:ext cx="2643407" cy="307777"/>
          </a:xfrm>
          <a:prstGeom prst="rect">
            <a:avLst/>
          </a:prstGeom>
          <a:solidFill>
            <a:schemeClr val="bg1"/>
          </a:solidFill>
        </p:spPr>
        <p:txBody>
          <a:bodyPr wrap="square" rtlCol="0">
            <a:spAutoFit/>
          </a:bodyPr>
          <a:lstStyle/>
          <a:p>
            <a:pPr algn="ctr"/>
            <a:r>
              <a:rPr lang="en-US" sz="1400" b="1" dirty="0">
                <a:solidFill>
                  <a:srgbClr val="950400"/>
                </a:solidFill>
                <a:latin typeface="Bahnschrift" panose="020B0502040204020203" pitchFamily="34" charset="0"/>
                <a:cs typeface="Mongolian Baiti" panose="03000500000000000000" pitchFamily="66" charset="0"/>
              </a:rPr>
              <a:t>Forging Our Nation’s Warriors</a:t>
            </a:r>
          </a:p>
        </p:txBody>
      </p:sp>
    </p:spTree>
    <p:extLst>
      <p:ext uri="{BB962C8B-B14F-4D97-AF65-F5344CB8AC3E}">
        <p14:creationId xmlns:p14="http://schemas.microsoft.com/office/powerpoint/2010/main" val="1099137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200516-EC46-31DB-FB85-4D276019D18A}"/>
              </a:ext>
            </a:extLst>
          </p:cNvPr>
          <p:cNvSpPr>
            <a:spLocks noGrp="1"/>
          </p:cNvSpPr>
          <p:nvPr>
            <p:ph type="title"/>
          </p:nvPr>
        </p:nvSpPr>
        <p:spPr>
          <a:xfrm>
            <a:off x="1031436" y="47281"/>
            <a:ext cx="10069771" cy="8849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0F893B37-8DA5-03F5-FB54-60E5BFFD7451}"/>
              </a:ext>
            </a:extLst>
          </p:cNvPr>
          <p:cNvSpPr>
            <a:spLocks noGrp="1"/>
          </p:cNvSpPr>
          <p:nvPr>
            <p:ph type="body" idx="1"/>
          </p:nvPr>
        </p:nvSpPr>
        <p:spPr>
          <a:xfrm>
            <a:off x="838199" y="1301429"/>
            <a:ext cx="10515600" cy="493849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04AE64C-04DC-EC2F-BD08-42DFAAA1C2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E0A16D5-E115-4560-A052-31C8155D748F}" type="datetimeFigureOut">
              <a:rPr lang="en-US" smtClean="0"/>
              <a:pPr/>
              <a:t>7/17/2025</a:t>
            </a:fld>
            <a:endParaRPr lang="en-US" dirty="0"/>
          </a:p>
        </p:txBody>
      </p:sp>
      <p:sp>
        <p:nvSpPr>
          <p:cNvPr id="5" name="Footer Placeholder 4">
            <a:extLst>
              <a:ext uri="{FF2B5EF4-FFF2-40B4-BE49-F238E27FC236}">
                <a16:creationId xmlns:a16="http://schemas.microsoft.com/office/drawing/2014/main" id="{D0055DBC-2F83-B56A-D97B-F57FF1418E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C38DD604-39CC-4E3A-256A-F18BA848C3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E40D3D2-71A3-43AA-9C24-50A6A6D49469}" type="slidenum">
              <a:rPr lang="en-US" smtClean="0"/>
              <a:pPr/>
              <a:t>‹#›</a:t>
            </a:fld>
            <a:endParaRPr lang="en-US" dirty="0"/>
          </a:p>
        </p:txBody>
      </p:sp>
      <p:pic>
        <p:nvPicPr>
          <p:cNvPr id="7" name="Content Placeholder 13" descr="Logo&#10;&#10;Description automatically generated">
            <a:extLst>
              <a:ext uri="{FF2B5EF4-FFF2-40B4-BE49-F238E27FC236}">
                <a16:creationId xmlns:a16="http://schemas.microsoft.com/office/drawing/2014/main" id="{6C17A7BC-BABA-FEA6-204C-A4365E7CC3B7}"/>
              </a:ext>
            </a:extLst>
          </p:cNvPr>
          <p:cNvPicPr>
            <a:picLocks noGrp="1" noRot="1" noMove="1" noResize="1" noEditPoints="1" noAdjustHandles="1" noChangeArrowheads="1" noChangeShapeType="1" noCrop="1"/>
          </p:cNvPicPr>
          <p:nvPr userDrawn="1"/>
        </p:nvPicPr>
        <p:blipFill>
          <a:blip r:embed="rId14">
            <a:extLst>
              <a:ext uri="{28A0092B-C50C-407E-A947-70E740481C1C}">
                <a14:useLocalDpi xmlns:a14="http://schemas.microsoft.com/office/drawing/2010/main" val="0"/>
              </a:ext>
            </a:extLst>
          </a:blip>
          <a:stretch>
            <a:fillRect/>
          </a:stretch>
        </p:blipFill>
        <p:spPr>
          <a:xfrm>
            <a:off x="481498" y="432876"/>
            <a:ext cx="548640" cy="502920"/>
          </a:xfrm>
          <a:prstGeom prst="rect">
            <a:avLst/>
          </a:prstGeom>
        </p:spPr>
      </p:pic>
      <p:pic>
        <p:nvPicPr>
          <p:cNvPr id="8" name="Picture 7">
            <a:extLst>
              <a:ext uri="{FF2B5EF4-FFF2-40B4-BE49-F238E27FC236}">
                <a16:creationId xmlns:a16="http://schemas.microsoft.com/office/drawing/2014/main" id="{7B4232A7-5892-B221-E83F-F10EFFE9470C}"/>
              </a:ext>
            </a:extLst>
          </p:cNvPr>
          <p:cNvPicPr>
            <a:picLocks noGrp="1" noRot="1" noChangeAspect="1" noMove="1" noResize="1" noEditPoints="1" noAdjustHandles="1" noChangeArrowheads="1" noChangeShapeType="1" noCrop="1"/>
          </p:cNvPicPr>
          <p:nvPr userDrawn="1"/>
        </p:nvPicPr>
        <p:blipFill>
          <a:blip r:embed="rId15"/>
          <a:stretch>
            <a:fillRect/>
          </a:stretch>
        </p:blipFill>
        <p:spPr>
          <a:xfrm>
            <a:off x="11124654" y="72708"/>
            <a:ext cx="886055" cy="859536"/>
          </a:xfrm>
          <a:prstGeom prst="rect">
            <a:avLst/>
          </a:prstGeom>
        </p:spPr>
      </p:pic>
      <p:pic>
        <p:nvPicPr>
          <p:cNvPr id="9" name="Picture 8" descr="Logo&#10;&#10;Description automatically generated">
            <a:extLst>
              <a:ext uri="{FF2B5EF4-FFF2-40B4-BE49-F238E27FC236}">
                <a16:creationId xmlns:a16="http://schemas.microsoft.com/office/drawing/2014/main" id="{8AD0E015-A779-8C3E-4207-65631DBF9386}"/>
              </a:ext>
            </a:extLst>
          </p:cNvPr>
          <p:cNvPicPr>
            <a:picLocks noGrp="1" noRot="1" noMove="1" noResize="1" noEditPoints="1" noAdjustHandles="1" noChangeArrowheads="1" noChangeShapeType="1" noCrop="1"/>
          </p:cNvPicPr>
          <p:nvPr userDrawn="1"/>
        </p:nvPicPr>
        <p:blipFill>
          <a:blip r:embed="rId16">
            <a:extLst>
              <a:ext uri="{28A0092B-C50C-407E-A947-70E740481C1C}">
                <a14:useLocalDpi xmlns:a14="http://schemas.microsoft.com/office/drawing/2010/main" val="0"/>
              </a:ext>
            </a:extLst>
          </a:blip>
          <a:stretch>
            <a:fillRect/>
          </a:stretch>
        </p:blipFill>
        <p:spPr>
          <a:xfrm>
            <a:off x="95692" y="47095"/>
            <a:ext cx="512064" cy="502920"/>
          </a:xfrm>
          <a:prstGeom prst="rect">
            <a:avLst/>
          </a:prstGeom>
        </p:spPr>
      </p:pic>
      <p:cxnSp>
        <p:nvCxnSpPr>
          <p:cNvPr id="10" name="Straight Connector 9">
            <a:extLst>
              <a:ext uri="{FF2B5EF4-FFF2-40B4-BE49-F238E27FC236}">
                <a16:creationId xmlns:a16="http://schemas.microsoft.com/office/drawing/2014/main" id="{C163791B-87FF-832D-48B1-2551595D998F}"/>
              </a:ext>
            </a:extLst>
          </p:cNvPr>
          <p:cNvCxnSpPr>
            <a:cxnSpLocks noGrp="1" noRot="1" noMove="1" noResize="1" noEditPoints="1" noAdjustHandles="1" noChangeArrowheads="1" noChangeShapeType="1"/>
          </p:cNvCxnSpPr>
          <p:nvPr userDrawn="1"/>
        </p:nvCxnSpPr>
        <p:spPr>
          <a:xfrm>
            <a:off x="0" y="1059436"/>
            <a:ext cx="12192000" cy="0"/>
          </a:xfrm>
          <a:prstGeom prst="line">
            <a:avLst/>
          </a:prstGeom>
          <a:ln w="130175">
            <a:gradFill flip="none" rotWithShape="1">
              <a:gsLst>
                <a:gs pos="5000">
                  <a:srgbClr val="950400"/>
                </a:gs>
                <a:gs pos="47000">
                  <a:srgbClr val="FFC000">
                    <a:alpha val="80000"/>
                  </a:srgbClr>
                </a:gs>
                <a:gs pos="79000">
                  <a:schemeClr val="accent4">
                    <a:lumMod val="40000"/>
                    <a:lumOff val="60000"/>
                    <a:alpha val="80000"/>
                  </a:schemeClr>
                </a:gs>
                <a:gs pos="100000">
                  <a:schemeClr val="bg1">
                    <a:alpha val="8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234AD62-D6E1-5DF2-A986-BFFE00293516}"/>
              </a:ext>
            </a:extLst>
          </p:cNvPr>
          <p:cNvCxnSpPr>
            <a:cxnSpLocks noGrp="1" noRot="1" noMove="1" noResize="1" noEditPoints="1" noAdjustHandles="1" noChangeArrowheads="1" noChangeShapeType="1"/>
          </p:cNvCxnSpPr>
          <p:nvPr userDrawn="1"/>
        </p:nvCxnSpPr>
        <p:spPr>
          <a:xfrm>
            <a:off x="0" y="6598344"/>
            <a:ext cx="12192000" cy="0"/>
          </a:xfrm>
          <a:prstGeom prst="line">
            <a:avLst/>
          </a:prstGeom>
          <a:ln w="130175">
            <a:gradFill flip="none" rotWithShape="1">
              <a:gsLst>
                <a:gs pos="0">
                  <a:srgbClr val="950400"/>
                </a:gs>
                <a:gs pos="47000">
                  <a:srgbClr val="FFC000">
                    <a:alpha val="80000"/>
                  </a:srgbClr>
                </a:gs>
                <a:gs pos="79000">
                  <a:schemeClr val="accent4">
                    <a:lumMod val="40000"/>
                    <a:lumOff val="60000"/>
                    <a:alpha val="80000"/>
                  </a:schemeClr>
                </a:gs>
                <a:gs pos="100000">
                  <a:schemeClr val="bg1">
                    <a:alpha val="8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4BFF504-C655-3CCE-A266-930DEC24F52F}"/>
              </a:ext>
            </a:extLst>
          </p:cNvPr>
          <p:cNvSpPr txBox="1">
            <a:spLocks noGrp="1" noRot="1" noMove="1" noResize="1" noEditPoints="1" noAdjustHandles="1" noChangeArrowheads="1" noChangeShapeType="1"/>
          </p:cNvSpPr>
          <p:nvPr userDrawn="1"/>
        </p:nvSpPr>
        <p:spPr>
          <a:xfrm>
            <a:off x="7760676" y="905547"/>
            <a:ext cx="3340531" cy="307777"/>
          </a:xfrm>
          <a:prstGeom prst="rect">
            <a:avLst/>
          </a:prstGeom>
          <a:solidFill>
            <a:schemeClr val="bg1"/>
          </a:solidFill>
        </p:spPr>
        <p:txBody>
          <a:bodyPr wrap="square" rtlCol="0">
            <a:spAutoFit/>
          </a:bodyPr>
          <a:lstStyle/>
          <a:p>
            <a:pPr algn="ctr"/>
            <a:r>
              <a:rPr lang="en-US" sz="1400" b="1" dirty="0">
                <a:solidFill>
                  <a:srgbClr val="950400"/>
                </a:solidFill>
                <a:latin typeface="Bahnschrift" panose="020B0502040204020203" pitchFamily="34" charset="0"/>
                <a:cs typeface="Mongolian Baiti" panose="03000500000000000000" pitchFamily="66" charset="0"/>
              </a:rPr>
              <a:t> Train, Develop, and Inspire Warfighters</a:t>
            </a:r>
          </a:p>
        </p:txBody>
      </p:sp>
      <p:sp>
        <p:nvSpPr>
          <p:cNvPr id="13" name="TextBox 12">
            <a:extLst>
              <a:ext uri="{FF2B5EF4-FFF2-40B4-BE49-F238E27FC236}">
                <a16:creationId xmlns:a16="http://schemas.microsoft.com/office/drawing/2014/main" id="{8FC0278D-6BB7-3F6C-C87D-5550CC01B026}"/>
              </a:ext>
            </a:extLst>
          </p:cNvPr>
          <p:cNvSpPr txBox="1">
            <a:spLocks noGrp="1" noRot="1" noMove="1" noResize="1" noEditPoints="1" noAdjustHandles="1" noChangeArrowheads="1" noChangeShapeType="1"/>
          </p:cNvSpPr>
          <p:nvPr userDrawn="1"/>
        </p:nvSpPr>
        <p:spPr>
          <a:xfrm>
            <a:off x="4774296" y="6444455"/>
            <a:ext cx="2643407" cy="307777"/>
          </a:xfrm>
          <a:prstGeom prst="rect">
            <a:avLst/>
          </a:prstGeom>
          <a:solidFill>
            <a:schemeClr val="bg1"/>
          </a:solidFill>
        </p:spPr>
        <p:txBody>
          <a:bodyPr wrap="square" rtlCol="0">
            <a:spAutoFit/>
          </a:bodyPr>
          <a:lstStyle/>
          <a:p>
            <a:pPr algn="ctr"/>
            <a:r>
              <a:rPr lang="en-US" sz="1400" b="1" dirty="0">
                <a:solidFill>
                  <a:srgbClr val="950400"/>
                </a:solidFill>
                <a:latin typeface="Bahnschrift" panose="020B0502040204020203" pitchFamily="34" charset="0"/>
                <a:cs typeface="Mongolian Baiti" panose="03000500000000000000" pitchFamily="66" charset="0"/>
              </a:rPr>
              <a:t>Forging Our Nation’s Warriors</a:t>
            </a:r>
          </a:p>
        </p:txBody>
      </p:sp>
    </p:spTree>
    <p:extLst>
      <p:ext uri="{BB962C8B-B14F-4D97-AF65-F5344CB8AC3E}">
        <p14:creationId xmlns:p14="http://schemas.microsoft.com/office/powerpoint/2010/main" val="1191755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defTabSz="914400" rtl="0" eaLnBrk="1" latinLnBrk="0" hangingPunct="1">
        <a:lnSpc>
          <a:spcPct val="90000"/>
        </a:lnSpc>
        <a:spcBef>
          <a:spcPct val="0"/>
        </a:spcBef>
        <a:buNone/>
        <a:defRPr sz="4400" b="1" kern="1200">
          <a:solidFill>
            <a:srgbClr val="9504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tyrone.scott@us.af.mi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fi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1357B-6CEA-23E2-4AAE-9D42B3ED58A6}"/>
              </a:ext>
            </a:extLst>
          </p:cNvPr>
          <p:cNvSpPr>
            <a:spLocks noGrp="1"/>
          </p:cNvSpPr>
          <p:nvPr>
            <p:ph type="ctrTitle"/>
          </p:nvPr>
        </p:nvSpPr>
        <p:spPr>
          <a:xfrm>
            <a:off x="126763" y="1855206"/>
            <a:ext cx="11938474" cy="2387600"/>
          </a:xfrm>
        </p:spPr>
        <p:txBody>
          <a:bodyPr>
            <a:normAutofit fontScale="90000"/>
          </a:bodyPr>
          <a:lstStyle/>
          <a:p>
            <a:r>
              <a:rPr lang="en-US" sz="5400" dirty="0"/>
              <a:t>Keesler Air Force Base </a:t>
            </a:r>
            <a:br>
              <a:rPr lang="en-US" sz="5400" dirty="0"/>
            </a:br>
            <a:r>
              <a:rPr lang="en-US" sz="5400" dirty="0"/>
              <a:t>84th Anniversary</a:t>
            </a:r>
            <a:br>
              <a:rPr lang="en-US" sz="6000" b="1" dirty="0"/>
            </a:br>
            <a:endParaRPr lang="en-US" dirty="0"/>
          </a:p>
        </p:txBody>
      </p:sp>
      <p:sp>
        <p:nvSpPr>
          <p:cNvPr id="3" name="Subtitle 2">
            <a:extLst>
              <a:ext uri="{FF2B5EF4-FFF2-40B4-BE49-F238E27FC236}">
                <a16:creationId xmlns:a16="http://schemas.microsoft.com/office/drawing/2014/main" id="{161334AA-2FB7-4D74-FFBE-307427625335}"/>
              </a:ext>
            </a:extLst>
          </p:cNvPr>
          <p:cNvSpPr>
            <a:spLocks noGrp="1"/>
          </p:cNvSpPr>
          <p:nvPr>
            <p:ph type="subTitle" idx="1"/>
          </p:nvPr>
        </p:nvSpPr>
        <p:spPr/>
        <p:txBody>
          <a:bodyPr>
            <a:normAutofit fontScale="77500" lnSpcReduction="20000"/>
          </a:bodyPr>
          <a:lstStyle/>
          <a:p>
            <a:r>
              <a:rPr lang="en-US" sz="2400" b="1" dirty="0"/>
              <a:t>Mr. Tyrone D. Scott</a:t>
            </a:r>
          </a:p>
          <a:p>
            <a:r>
              <a:rPr lang="en-US" sz="2400" b="1" dirty="0"/>
              <a:t>81st Training Wing History Office</a:t>
            </a:r>
          </a:p>
          <a:p>
            <a:r>
              <a:rPr lang="en-US" sz="2400" b="1" dirty="0">
                <a:hlinkClick r:id="rId2"/>
              </a:rPr>
              <a:t>tyrone.scott@us.af.mil</a:t>
            </a:r>
            <a:endParaRPr lang="en-US" sz="2400" b="1" dirty="0"/>
          </a:p>
          <a:p>
            <a:r>
              <a:rPr lang="en-US" sz="2400" b="1" dirty="0"/>
              <a:t>Commercial: 228-377-1348</a:t>
            </a:r>
          </a:p>
          <a:p>
            <a:r>
              <a:rPr lang="en-US" sz="2400" b="1" dirty="0"/>
              <a:t>DSN: 312-597-1348</a:t>
            </a:r>
          </a:p>
          <a:p>
            <a:endParaRPr lang="en-US" dirty="0"/>
          </a:p>
        </p:txBody>
      </p:sp>
    </p:spTree>
    <p:extLst>
      <p:ext uri="{BB962C8B-B14F-4D97-AF65-F5344CB8AC3E}">
        <p14:creationId xmlns:p14="http://schemas.microsoft.com/office/powerpoint/2010/main" val="4067853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39369" y="65507"/>
            <a:ext cx="4287982" cy="713509"/>
          </a:xfrm>
        </p:spPr>
        <p:txBody>
          <a:bodyPr/>
          <a:lstStyle/>
          <a:p>
            <a:pPr algn="ctr"/>
            <a:r>
              <a:rPr lang="en-US" sz="2800" dirty="0">
                <a:solidFill>
                  <a:srgbClr val="002060"/>
                </a:solidFill>
              </a:rPr>
              <a:t>Keesler AFB History</a:t>
            </a:r>
          </a:p>
        </p:txBody>
      </p:sp>
      <p:sp>
        <p:nvSpPr>
          <p:cNvPr id="5" name="Subtitle 4"/>
          <p:cNvSpPr>
            <a:spLocks noGrp="1"/>
          </p:cNvSpPr>
          <p:nvPr>
            <p:ph type="subTitle" idx="1"/>
          </p:nvPr>
        </p:nvSpPr>
        <p:spPr>
          <a:xfrm>
            <a:off x="1524001" y="1711057"/>
            <a:ext cx="8846127" cy="1869897"/>
          </a:xfrm>
          <a:prstGeom prst="rect">
            <a:avLst/>
          </a:prstGeom>
        </p:spPr>
        <p:txBody>
          <a:bodyPr wrap="square">
            <a:spAutoFit/>
          </a:bodyPr>
          <a:lstStyle/>
          <a:p>
            <a:pPr marL="214313" indent="-214313" algn="just">
              <a:lnSpc>
                <a:spcPct val="107000"/>
              </a:lnSpc>
              <a:spcBef>
                <a:spcPts val="0"/>
              </a:spcBef>
              <a:buFont typeface="Arial" panose="020B0604020202020204" pitchFamily="34" charset="0"/>
              <a:buChar char="•"/>
            </a:pP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pPr>
            <a:endParaRPr lang="en-US" sz="13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21D69997-E73D-164A-ECDE-B6C561D3B1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998" y="2225391"/>
            <a:ext cx="4596370" cy="3657600"/>
          </a:xfrm>
          <a:prstGeom prst="rect">
            <a:avLst/>
          </a:prstGeom>
        </p:spPr>
      </p:pic>
      <p:pic>
        <p:nvPicPr>
          <p:cNvPr id="9" name="Picture 8">
            <a:extLst>
              <a:ext uri="{FF2B5EF4-FFF2-40B4-BE49-F238E27FC236}">
                <a16:creationId xmlns:a16="http://schemas.microsoft.com/office/drawing/2014/main" id="{CF827180-4AE8-3C42-19D6-9DFA2BC6B2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8366" y="2225391"/>
            <a:ext cx="4459457" cy="3657600"/>
          </a:xfrm>
          <a:prstGeom prst="rect">
            <a:avLst/>
          </a:prstGeom>
        </p:spPr>
      </p:pic>
      <p:sp>
        <p:nvSpPr>
          <p:cNvPr id="10" name="TextBox 9">
            <a:extLst>
              <a:ext uri="{FF2B5EF4-FFF2-40B4-BE49-F238E27FC236}">
                <a16:creationId xmlns:a16="http://schemas.microsoft.com/office/drawing/2014/main" id="{F84F5458-AFD9-FE7D-3BBA-701CD23B254A}"/>
              </a:ext>
            </a:extLst>
          </p:cNvPr>
          <p:cNvSpPr txBox="1"/>
          <p:nvPr/>
        </p:nvSpPr>
        <p:spPr>
          <a:xfrm>
            <a:off x="1608907" y="1341254"/>
            <a:ext cx="7441909" cy="338554"/>
          </a:xfrm>
          <a:prstGeom prst="rect">
            <a:avLst/>
          </a:prstGeom>
          <a:noFill/>
        </p:spPr>
        <p:txBody>
          <a:bodyPr wrap="none" rtlCol="0">
            <a:spAutoFit/>
          </a:bodyPr>
          <a:lstStyle/>
          <a:p>
            <a:r>
              <a:rPr lang="en-US" sz="1600" b="1" dirty="0">
                <a:latin typeface="+mj-lt"/>
              </a:rPr>
              <a:t>Keesler celebrated the 21st Anniversary of the Women in the Air Force, circa 12 June 1971</a:t>
            </a:r>
          </a:p>
        </p:txBody>
      </p:sp>
    </p:spTree>
    <p:extLst>
      <p:ext uri="{BB962C8B-B14F-4D97-AF65-F5344CB8AC3E}">
        <p14:creationId xmlns:p14="http://schemas.microsoft.com/office/powerpoint/2010/main" val="3371728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38399" y="244357"/>
            <a:ext cx="4287982" cy="713509"/>
          </a:xfrm>
        </p:spPr>
        <p:txBody>
          <a:bodyPr/>
          <a:lstStyle/>
          <a:p>
            <a:pPr algn="ctr"/>
            <a:r>
              <a:rPr lang="en-US" sz="2800" dirty="0">
                <a:solidFill>
                  <a:srgbClr val="002060"/>
                </a:solidFill>
              </a:rPr>
              <a:t>Keesler AFB History</a:t>
            </a:r>
          </a:p>
        </p:txBody>
      </p:sp>
      <p:sp>
        <p:nvSpPr>
          <p:cNvPr id="5" name="Subtitle 4"/>
          <p:cNvSpPr>
            <a:spLocks noGrp="1"/>
          </p:cNvSpPr>
          <p:nvPr>
            <p:ph type="subTitle" idx="1"/>
          </p:nvPr>
        </p:nvSpPr>
        <p:spPr>
          <a:xfrm>
            <a:off x="1524001" y="1711057"/>
            <a:ext cx="8846127" cy="1869897"/>
          </a:xfrm>
          <a:prstGeom prst="rect">
            <a:avLst/>
          </a:prstGeom>
        </p:spPr>
        <p:txBody>
          <a:bodyPr wrap="square">
            <a:spAutoFit/>
          </a:bodyPr>
          <a:lstStyle/>
          <a:p>
            <a:pPr marL="214313" indent="-214313" algn="just">
              <a:lnSpc>
                <a:spcPct val="107000"/>
              </a:lnSpc>
              <a:spcBef>
                <a:spcPts val="0"/>
              </a:spcBef>
              <a:buFont typeface="Arial" panose="020B0604020202020204" pitchFamily="34" charset="0"/>
              <a:buChar char="•"/>
            </a:pP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pPr>
            <a:endParaRPr lang="en-US" sz="13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2">
            <a:extLst>
              <a:ext uri="{FF2B5EF4-FFF2-40B4-BE49-F238E27FC236}">
                <a16:creationId xmlns:a16="http://schemas.microsoft.com/office/drawing/2014/main" id="{EFE18652-982A-9C4D-D7B8-2E32EB9442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62" y="1627982"/>
            <a:ext cx="5570521"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8DF60C2-94D5-08A1-D597-1F842BC76B00}"/>
              </a:ext>
            </a:extLst>
          </p:cNvPr>
          <p:cNvSpPr txBox="1"/>
          <p:nvPr/>
        </p:nvSpPr>
        <p:spPr>
          <a:xfrm>
            <a:off x="1959836" y="1212484"/>
            <a:ext cx="8133816" cy="415498"/>
          </a:xfrm>
          <a:prstGeom prst="rect">
            <a:avLst/>
          </a:prstGeom>
          <a:noFill/>
        </p:spPr>
        <p:txBody>
          <a:bodyPr wrap="square">
            <a:spAutoFit/>
          </a:bodyPr>
          <a:lstStyle/>
          <a:p>
            <a:r>
              <a:rPr lang="en-US" sz="2100" b="1" dirty="0">
                <a:ea typeface="Calibri" panose="020F0502020204030204" pitchFamily="34" charset="0"/>
              </a:rPr>
              <a:t>Military Assistance Program (MAP) at Keesler Air Force Base</a:t>
            </a:r>
            <a:endParaRPr lang="en-US" sz="2100" dirty="0"/>
          </a:p>
        </p:txBody>
      </p:sp>
      <p:sp>
        <p:nvSpPr>
          <p:cNvPr id="8" name="TextBox 7">
            <a:extLst>
              <a:ext uri="{FF2B5EF4-FFF2-40B4-BE49-F238E27FC236}">
                <a16:creationId xmlns:a16="http://schemas.microsoft.com/office/drawing/2014/main" id="{1C10C4C6-D570-B66B-2D8C-FC2CF9DBC88F}"/>
              </a:ext>
            </a:extLst>
          </p:cNvPr>
          <p:cNvSpPr txBox="1"/>
          <p:nvPr/>
        </p:nvSpPr>
        <p:spPr>
          <a:xfrm>
            <a:off x="1802871" y="1953507"/>
            <a:ext cx="1654562" cy="1384995"/>
          </a:xfrm>
          <a:prstGeom prst="rect">
            <a:avLst/>
          </a:prstGeom>
          <a:noFill/>
        </p:spPr>
        <p:txBody>
          <a:bodyPr wrap="square" rtlCol="0">
            <a:spAutoFit/>
          </a:bodyPr>
          <a:lstStyle/>
          <a:p>
            <a:pPr algn="l" fontAlgn="base"/>
            <a:r>
              <a:rPr lang="en-US" sz="1400" b="1" dirty="0">
                <a:solidFill>
                  <a:srgbClr val="1C2347"/>
                </a:solidFill>
                <a:latin typeface="+mj-lt"/>
              </a:rPr>
              <a:t>North American </a:t>
            </a:r>
          </a:p>
          <a:p>
            <a:pPr algn="l" fontAlgn="base"/>
            <a:r>
              <a:rPr lang="en-US" sz="1400" b="1" dirty="0">
                <a:solidFill>
                  <a:srgbClr val="1C2347"/>
                </a:solidFill>
                <a:latin typeface="+mj-lt"/>
              </a:rPr>
              <a:t>T-28A Trojan (Courtesy of the National Museum of the United States Air Force)</a:t>
            </a:r>
          </a:p>
        </p:txBody>
      </p:sp>
      <p:sp>
        <p:nvSpPr>
          <p:cNvPr id="12" name="TextBox 11">
            <a:extLst>
              <a:ext uri="{FF2B5EF4-FFF2-40B4-BE49-F238E27FC236}">
                <a16:creationId xmlns:a16="http://schemas.microsoft.com/office/drawing/2014/main" id="{DC9FE1CB-8B9B-60DA-F202-E6D595EC4640}"/>
              </a:ext>
            </a:extLst>
          </p:cNvPr>
          <p:cNvSpPr txBox="1"/>
          <p:nvPr/>
        </p:nvSpPr>
        <p:spPr>
          <a:xfrm>
            <a:off x="1524000" y="5368657"/>
            <a:ext cx="9144000" cy="954107"/>
          </a:xfrm>
          <a:prstGeom prst="rect">
            <a:avLst/>
          </a:prstGeom>
          <a:noFill/>
        </p:spPr>
        <p:txBody>
          <a:bodyPr wrap="square">
            <a:spAutoFit/>
          </a:bodyPr>
          <a:lstStyle/>
          <a:p>
            <a:pPr marL="160735" indent="-160735">
              <a:buFont typeface="Arial" panose="020B0604020202020204" pitchFamily="34" charset="0"/>
              <a:buChar char="•"/>
            </a:pPr>
            <a:r>
              <a:rPr lang="en-US" sz="1400" b="1" dirty="0"/>
              <a:t>3389th Pilot Training Squadron (PTS) activated at Keesler Air Force Base (KAFB) 15 January 1967.</a:t>
            </a:r>
          </a:p>
          <a:p>
            <a:pPr marL="160735" indent="-160735">
              <a:buFont typeface="Arial" panose="020B0604020202020204" pitchFamily="34" charset="0"/>
              <a:buChar char="•"/>
            </a:pPr>
            <a:r>
              <a:rPr lang="en-US" sz="1400" b="1" dirty="0">
                <a:ea typeface="Calibri" panose="020F0502020204030204" pitchFamily="34" charset="0"/>
              </a:rPr>
              <a:t>The unit taught students from South Vietnam to fly the T-28 Trojan.</a:t>
            </a:r>
          </a:p>
          <a:p>
            <a:pPr marL="160735" indent="-160735">
              <a:buFont typeface="Arial" panose="020B0604020202020204" pitchFamily="34" charset="0"/>
              <a:buChar char="•"/>
            </a:pPr>
            <a:r>
              <a:rPr lang="en-US" sz="1400" b="1" dirty="0">
                <a:ea typeface="Calibri" panose="020F0502020204030204" pitchFamily="34" charset="0"/>
              </a:rPr>
              <a:t>The KAFB student population peaked at over 14,000 on 1 July 1969.</a:t>
            </a:r>
          </a:p>
          <a:p>
            <a:pPr marL="160735" indent="-160735">
              <a:buFont typeface="Arial" panose="020B0604020202020204" pitchFamily="34" charset="0"/>
              <a:buChar char="•"/>
            </a:pPr>
            <a:r>
              <a:rPr lang="en-US" sz="1400" b="1" dirty="0">
                <a:ea typeface="Calibri" panose="020F0502020204030204" pitchFamily="34" charset="0"/>
              </a:rPr>
              <a:t>3389th PTS instructed 743 MAP students from South Vietnam when ended its mission on 4 May 1973</a:t>
            </a:r>
            <a:r>
              <a:rPr lang="en-US" sz="1350" b="1" dirty="0">
                <a:ea typeface="Calibri" panose="020F0502020204030204" pitchFamily="34" charset="0"/>
              </a:rPr>
              <a:t>.</a:t>
            </a:r>
          </a:p>
        </p:txBody>
      </p:sp>
    </p:spTree>
    <p:extLst>
      <p:ext uri="{BB962C8B-B14F-4D97-AF65-F5344CB8AC3E}">
        <p14:creationId xmlns:p14="http://schemas.microsoft.com/office/powerpoint/2010/main" val="791463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865690" y="193375"/>
            <a:ext cx="6417892" cy="605714"/>
          </a:xfrm>
        </p:spPr>
        <p:txBody>
          <a:bodyPr/>
          <a:lstStyle/>
          <a:p>
            <a:pPr algn="ctr"/>
            <a:r>
              <a:rPr lang="en-US" sz="2800" dirty="0">
                <a:ea typeface="Calibri" panose="020F0502020204030204" pitchFamily="34" charset="0"/>
              </a:rPr>
              <a:t>U.S. Air Force Vietnam War Hero</a:t>
            </a:r>
            <a:endParaRPr lang="en-US" sz="2800" dirty="0">
              <a:solidFill>
                <a:srgbClr val="002060"/>
              </a:solidFill>
            </a:endParaRPr>
          </a:p>
        </p:txBody>
      </p:sp>
      <p:sp>
        <p:nvSpPr>
          <p:cNvPr id="5" name="Subtitle 4"/>
          <p:cNvSpPr>
            <a:spLocks noGrp="1"/>
          </p:cNvSpPr>
          <p:nvPr>
            <p:ph type="subTitle" idx="1"/>
          </p:nvPr>
        </p:nvSpPr>
        <p:spPr>
          <a:xfrm>
            <a:off x="2865691" y="5989320"/>
            <a:ext cx="6197837" cy="286232"/>
          </a:xfrm>
          <a:prstGeom prst="rect">
            <a:avLst/>
          </a:prstGeom>
        </p:spPr>
        <p:txBody>
          <a:bodyPr wrap="square">
            <a:spAutoFit/>
          </a:bodyPr>
          <a:lstStyle/>
          <a:p>
            <a:r>
              <a:rPr lang="en-US" sz="1400" b="1" dirty="0"/>
              <a:t>Loadmaster on AC-47 “Spooky 71” gunship night of 24 February 1969</a:t>
            </a:r>
            <a:endParaRPr lang="en-US" sz="1400" b="1" dirty="0">
              <a:latin typeface="Times New Roman" panose="02020603050405020304" pitchFamily="18" charset="0"/>
              <a:ea typeface="Calibri" panose="020F0502020204030204" pitchFamily="34" charset="0"/>
            </a:endParaRPr>
          </a:p>
        </p:txBody>
      </p:sp>
      <p:sp>
        <p:nvSpPr>
          <p:cNvPr id="7" name="TextBox 6">
            <a:extLst>
              <a:ext uri="{FF2B5EF4-FFF2-40B4-BE49-F238E27FC236}">
                <a16:creationId xmlns:a16="http://schemas.microsoft.com/office/drawing/2014/main" id="{C056E065-3794-9B21-1132-49F878240116}"/>
              </a:ext>
            </a:extLst>
          </p:cNvPr>
          <p:cNvSpPr txBox="1"/>
          <p:nvPr/>
        </p:nvSpPr>
        <p:spPr>
          <a:xfrm>
            <a:off x="1775033" y="1166074"/>
            <a:ext cx="2181314" cy="1169551"/>
          </a:xfrm>
          <a:prstGeom prst="rect">
            <a:avLst/>
          </a:prstGeom>
          <a:noFill/>
        </p:spPr>
        <p:txBody>
          <a:bodyPr wrap="square" rtlCol="0">
            <a:spAutoFit/>
          </a:bodyPr>
          <a:lstStyle/>
          <a:p>
            <a:pPr algn="l" fontAlgn="base"/>
            <a:r>
              <a:rPr lang="en-US" sz="1400" b="1" dirty="0">
                <a:solidFill>
                  <a:srgbClr val="1C2347"/>
                </a:solidFill>
                <a:latin typeface="+mj-lt"/>
              </a:rPr>
              <a:t>Airman First Class (A1C) John L. Levitow</a:t>
            </a:r>
          </a:p>
          <a:p>
            <a:pPr algn="l" fontAlgn="base"/>
            <a:r>
              <a:rPr lang="en-US" sz="1400" b="1" dirty="0">
                <a:solidFill>
                  <a:srgbClr val="1C2347"/>
                </a:solidFill>
                <a:latin typeface="+mj-lt"/>
              </a:rPr>
              <a:t>(Courtesy of National Museum  of the United States Air Force)</a:t>
            </a:r>
          </a:p>
        </p:txBody>
      </p:sp>
      <p:pic>
        <p:nvPicPr>
          <p:cNvPr id="2050" name="Picture 2">
            <a:extLst>
              <a:ext uri="{FF2B5EF4-FFF2-40B4-BE49-F238E27FC236}">
                <a16:creationId xmlns:a16="http://schemas.microsoft.com/office/drawing/2014/main" id="{D5449F02-4A90-C6C9-7F46-73DAAC219B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5657" y="1166073"/>
            <a:ext cx="3142406" cy="475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08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39911" y="226787"/>
            <a:ext cx="4244911" cy="605714"/>
          </a:xfrm>
        </p:spPr>
        <p:txBody>
          <a:bodyPr/>
          <a:lstStyle/>
          <a:p>
            <a:pPr algn="ctr"/>
            <a:r>
              <a:rPr lang="en-US" sz="2800" dirty="0">
                <a:solidFill>
                  <a:srgbClr val="1C2347"/>
                </a:solidFill>
                <a:latin typeface="+mj-lt"/>
              </a:rPr>
              <a:t>Spooky 71</a:t>
            </a:r>
            <a:endParaRPr lang="en-US" sz="2800" dirty="0">
              <a:solidFill>
                <a:srgbClr val="002060"/>
              </a:solidFill>
            </a:endParaRPr>
          </a:p>
        </p:txBody>
      </p:sp>
      <p:sp>
        <p:nvSpPr>
          <p:cNvPr id="5" name="Subtitle 4"/>
          <p:cNvSpPr>
            <a:spLocks noGrp="1"/>
          </p:cNvSpPr>
          <p:nvPr>
            <p:ph type="subTitle" idx="1"/>
          </p:nvPr>
        </p:nvSpPr>
        <p:spPr>
          <a:xfrm>
            <a:off x="2085779" y="5389435"/>
            <a:ext cx="7753172" cy="930511"/>
          </a:xfrm>
          <a:prstGeom prst="rect">
            <a:avLst/>
          </a:prstGeom>
        </p:spPr>
        <p:txBody>
          <a:bodyPr wrap="square">
            <a:spAutoFit/>
          </a:bodyPr>
          <a:lstStyle/>
          <a:p>
            <a:pPr marL="160735" indent="-160735" algn="l">
              <a:buFont typeface="Arial" panose="020B0604020202020204" pitchFamily="34" charset="0"/>
              <a:buChar char="•"/>
            </a:pPr>
            <a:r>
              <a:rPr lang="en-US" sz="1400" b="1" dirty="0">
                <a:ea typeface="Calibri" panose="020F0502020204030204" pitchFamily="34" charset="0"/>
              </a:rPr>
              <a:t>Enemy mortar damaged a wing of the aircraft and ignited 27-pound MK-24 flare.</a:t>
            </a:r>
          </a:p>
          <a:p>
            <a:pPr marL="160735" indent="-160735" algn="l">
              <a:buFont typeface="Arial" panose="020B0604020202020204" pitchFamily="34" charset="0"/>
              <a:buChar char="•"/>
            </a:pPr>
            <a:r>
              <a:rPr lang="en-US" sz="1400" b="1" dirty="0">
                <a:ea typeface="Calibri" panose="020F0502020204030204" pitchFamily="34" charset="0"/>
              </a:rPr>
              <a:t>A1C Levitow incurred in excess of 40 wounds, but dragged a crewman from open door.</a:t>
            </a:r>
          </a:p>
          <a:p>
            <a:pPr marL="160735" indent="-160735" algn="l">
              <a:buFont typeface="Arial" panose="020B0604020202020204" pitchFamily="34" charset="0"/>
              <a:buChar char="•"/>
            </a:pPr>
            <a:r>
              <a:rPr lang="en-US" sz="1400" b="1" dirty="0">
                <a:ea typeface="Calibri" panose="020F0502020204030204" pitchFamily="34" charset="0"/>
              </a:rPr>
              <a:t>A1C Levitow threw the smoking flare out of Spooky 71.</a:t>
            </a:r>
          </a:p>
        </p:txBody>
      </p:sp>
      <p:sp>
        <p:nvSpPr>
          <p:cNvPr id="7" name="TextBox 6">
            <a:extLst>
              <a:ext uri="{FF2B5EF4-FFF2-40B4-BE49-F238E27FC236}">
                <a16:creationId xmlns:a16="http://schemas.microsoft.com/office/drawing/2014/main" id="{C056E065-3794-9B21-1132-49F878240116}"/>
              </a:ext>
            </a:extLst>
          </p:cNvPr>
          <p:cNvSpPr txBox="1"/>
          <p:nvPr/>
        </p:nvSpPr>
        <p:spPr>
          <a:xfrm>
            <a:off x="1763282" y="1214047"/>
            <a:ext cx="1888621" cy="1169551"/>
          </a:xfrm>
          <a:prstGeom prst="rect">
            <a:avLst/>
          </a:prstGeom>
          <a:noFill/>
        </p:spPr>
        <p:txBody>
          <a:bodyPr wrap="square" rtlCol="0">
            <a:spAutoFit/>
          </a:bodyPr>
          <a:lstStyle/>
          <a:p>
            <a:pPr algn="l" fontAlgn="base"/>
            <a:r>
              <a:rPr lang="en-US" sz="1400" b="1" dirty="0">
                <a:solidFill>
                  <a:srgbClr val="1C2347"/>
                </a:solidFill>
                <a:latin typeface="+mj-lt"/>
              </a:rPr>
              <a:t>Spooky 71 with damaged right wing (Courtesy of National Museum  of the United States Air Force)</a:t>
            </a:r>
          </a:p>
        </p:txBody>
      </p:sp>
      <p:pic>
        <p:nvPicPr>
          <p:cNvPr id="3" name="Picture 2">
            <a:extLst>
              <a:ext uri="{FF2B5EF4-FFF2-40B4-BE49-F238E27FC236}">
                <a16:creationId xmlns:a16="http://schemas.microsoft.com/office/drawing/2014/main" id="{B24A1EA5-8B28-7E42-2060-CEDEC07BD4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0021" y="1214045"/>
            <a:ext cx="5044768"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134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34953" y="70934"/>
            <a:ext cx="6922094" cy="807618"/>
          </a:xfrm>
        </p:spPr>
        <p:txBody>
          <a:bodyPr/>
          <a:lstStyle/>
          <a:p>
            <a:pPr algn="ctr"/>
            <a:r>
              <a:rPr lang="en-US" sz="3200" dirty="0">
                <a:ea typeface="Calibri" panose="020F0502020204030204" pitchFamily="34" charset="0"/>
              </a:rPr>
              <a:t>U.S. Air Force Vietnam War Hero</a:t>
            </a:r>
            <a:endParaRPr lang="en-US" sz="3200" dirty="0">
              <a:solidFill>
                <a:srgbClr val="002060"/>
              </a:solidFill>
            </a:endParaRPr>
          </a:p>
        </p:txBody>
      </p:sp>
      <p:sp>
        <p:nvSpPr>
          <p:cNvPr id="5" name="Subtitle 4"/>
          <p:cNvSpPr>
            <a:spLocks noGrp="1"/>
          </p:cNvSpPr>
          <p:nvPr>
            <p:ph type="subTitle" idx="1"/>
          </p:nvPr>
        </p:nvSpPr>
        <p:spPr>
          <a:xfrm>
            <a:off x="1810285" y="5959546"/>
            <a:ext cx="8391970" cy="286232"/>
          </a:xfrm>
          <a:prstGeom prst="rect">
            <a:avLst/>
          </a:prstGeom>
        </p:spPr>
        <p:txBody>
          <a:bodyPr wrap="square">
            <a:spAutoFit/>
          </a:bodyPr>
          <a:lstStyle/>
          <a:p>
            <a:r>
              <a:rPr lang="en-US" sz="1400" b="1" dirty="0">
                <a:ea typeface="Calibri" panose="020F0502020204030204" pitchFamily="34" charset="0"/>
              </a:rPr>
              <a:t>A1C Levitow earned the Medal of Honor for saving a crew of seven and the aircraft.</a:t>
            </a:r>
            <a:endParaRPr lang="en-US" sz="1400" b="1" dirty="0">
              <a:latin typeface="Times New Roman" panose="02020603050405020304" pitchFamily="18" charset="0"/>
              <a:ea typeface="Calibri" panose="020F0502020204030204" pitchFamily="34" charset="0"/>
            </a:endParaRPr>
          </a:p>
        </p:txBody>
      </p:sp>
      <p:pic>
        <p:nvPicPr>
          <p:cNvPr id="2052" name="Picture 4">
            <a:extLst>
              <a:ext uri="{FF2B5EF4-FFF2-40B4-BE49-F238E27FC236}">
                <a16:creationId xmlns:a16="http://schemas.microsoft.com/office/drawing/2014/main" id="{823F08FA-8E3D-3BC7-C951-F26EA8B3C1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0125" y="1164792"/>
            <a:ext cx="3512687" cy="46634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66AACFE-8C1D-95E3-35C1-0FAA9167FFEC}"/>
              </a:ext>
            </a:extLst>
          </p:cNvPr>
          <p:cNvSpPr txBox="1"/>
          <p:nvPr/>
        </p:nvSpPr>
        <p:spPr>
          <a:xfrm>
            <a:off x="1583821" y="1208356"/>
            <a:ext cx="2632105" cy="1015663"/>
          </a:xfrm>
          <a:prstGeom prst="rect">
            <a:avLst/>
          </a:prstGeom>
          <a:noFill/>
        </p:spPr>
        <p:txBody>
          <a:bodyPr wrap="square" rtlCol="0">
            <a:spAutoFit/>
          </a:bodyPr>
          <a:lstStyle/>
          <a:p>
            <a:r>
              <a:rPr lang="en-US" b="1" dirty="0"/>
              <a:t>U.S. Air Force Sergeant </a:t>
            </a:r>
          </a:p>
          <a:p>
            <a:r>
              <a:rPr lang="en-US" b="1" dirty="0"/>
              <a:t>John L.  Levitow </a:t>
            </a:r>
          </a:p>
          <a:p>
            <a:r>
              <a:rPr lang="en-US" sz="1200" b="1" dirty="0">
                <a:solidFill>
                  <a:srgbClr val="1C2347"/>
                </a:solidFill>
                <a:latin typeface="+mj-lt"/>
              </a:rPr>
              <a:t>(Courtesy of National Museum  of the United States Air Force)</a:t>
            </a:r>
            <a:endParaRPr lang="en-US" b="1" dirty="0"/>
          </a:p>
        </p:txBody>
      </p:sp>
    </p:spTree>
    <p:extLst>
      <p:ext uri="{BB962C8B-B14F-4D97-AF65-F5344CB8AC3E}">
        <p14:creationId xmlns:p14="http://schemas.microsoft.com/office/powerpoint/2010/main" val="1598821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731635" y="105117"/>
            <a:ext cx="6728731" cy="807618"/>
          </a:xfrm>
        </p:spPr>
        <p:txBody>
          <a:bodyPr/>
          <a:lstStyle/>
          <a:p>
            <a:r>
              <a:rPr lang="en-US" sz="3200" dirty="0">
                <a:ea typeface="Calibri" panose="020F0502020204030204" pitchFamily="34" charset="0"/>
              </a:rPr>
              <a:t>Levitow Training Support Facility</a:t>
            </a:r>
            <a:endParaRPr lang="en-US" sz="3200" dirty="0">
              <a:solidFill>
                <a:srgbClr val="002060"/>
              </a:solidFill>
            </a:endParaRPr>
          </a:p>
        </p:txBody>
      </p:sp>
      <p:sp>
        <p:nvSpPr>
          <p:cNvPr id="5" name="Subtitle 4"/>
          <p:cNvSpPr>
            <a:spLocks noGrp="1"/>
          </p:cNvSpPr>
          <p:nvPr>
            <p:ph type="subTitle" idx="1"/>
          </p:nvPr>
        </p:nvSpPr>
        <p:spPr>
          <a:xfrm>
            <a:off x="2814416" y="5438312"/>
            <a:ext cx="6728731" cy="954107"/>
          </a:xfrm>
          <a:prstGeom prst="rect">
            <a:avLst/>
          </a:prstGeom>
        </p:spPr>
        <p:txBody>
          <a:bodyPr wrap="square">
            <a:spAutoFit/>
          </a:bodyPr>
          <a:lstStyle/>
          <a:p>
            <a:pPr>
              <a:lnSpc>
                <a:spcPct val="100000"/>
              </a:lnSpc>
              <a:spcBef>
                <a:spcPts val="0"/>
              </a:spcBef>
            </a:pPr>
            <a:r>
              <a:rPr lang="en-US" sz="1400" b="1" dirty="0">
                <a:ea typeface="Calibri" panose="020F0502020204030204" pitchFamily="34" charset="0"/>
              </a:rPr>
              <a:t>Building 7310 on KAFB is the Levitow Training Support Facility</a:t>
            </a:r>
          </a:p>
          <a:p>
            <a:pPr>
              <a:lnSpc>
                <a:spcPct val="100000"/>
              </a:lnSpc>
              <a:spcBef>
                <a:spcPts val="0"/>
              </a:spcBef>
            </a:pPr>
            <a:r>
              <a:rPr lang="en-US" sz="1400" b="1" dirty="0">
                <a:ea typeface="Calibri" panose="020F0502020204030204" pitchFamily="34" charset="0"/>
              </a:rPr>
              <a:t>It is a memorialization to Sergeant John L. Levitow </a:t>
            </a:r>
          </a:p>
          <a:p>
            <a:pPr>
              <a:lnSpc>
                <a:spcPct val="100000"/>
              </a:lnSpc>
              <a:spcBef>
                <a:spcPts val="0"/>
              </a:spcBef>
            </a:pPr>
            <a:r>
              <a:rPr lang="en-US" sz="1400" b="1" dirty="0">
                <a:ea typeface="Calibri" panose="020F0502020204030204" pitchFamily="34" charset="0"/>
              </a:rPr>
              <a:t>He passed away in the year 2000</a:t>
            </a:r>
          </a:p>
          <a:p>
            <a:pPr>
              <a:lnSpc>
                <a:spcPct val="100000"/>
              </a:lnSpc>
              <a:spcBef>
                <a:spcPts val="0"/>
              </a:spcBef>
            </a:pPr>
            <a:r>
              <a:rPr lang="en-US" sz="1400" b="1" dirty="0">
                <a:ea typeface="Calibri" panose="020F0502020204030204" pitchFamily="34" charset="0"/>
              </a:rPr>
              <a:t> </a:t>
            </a:r>
            <a:r>
              <a:rPr lang="en-US" sz="1200" b="1" dirty="0">
                <a:ea typeface="Calibri" panose="020F0502020204030204" pitchFamily="34" charset="0"/>
              </a:rPr>
              <a:t>(</a:t>
            </a:r>
            <a:r>
              <a:rPr lang="en-US" sz="1200" b="1" dirty="0">
                <a:solidFill>
                  <a:srgbClr val="1C2347"/>
                </a:solidFill>
              </a:rPr>
              <a:t>Air Force photo by Kemberly Groue</a:t>
            </a:r>
            <a:r>
              <a:rPr lang="en-US" sz="1200" b="1" dirty="0"/>
              <a:t>)</a:t>
            </a:r>
            <a:endParaRPr lang="en-US" sz="1200" b="1" dirty="0">
              <a:ea typeface="Calibri" panose="020F0502020204030204" pitchFamily="34" charset="0"/>
            </a:endParaRPr>
          </a:p>
        </p:txBody>
      </p:sp>
      <p:pic>
        <p:nvPicPr>
          <p:cNvPr id="4098" name="Picture 2">
            <a:extLst>
              <a:ext uri="{FF2B5EF4-FFF2-40B4-BE49-F238E27FC236}">
                <a16:creationId xmlns:a16="http://schemas.microsoft.com/office/drawing/2014/main" id="{FB73B4CA-CEC9-DDCA-B7F9-B95B4C855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114" y="1152018"/>
            <a:ext cx="6607033" cy="420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856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71003" y="190679"/>
            <a:ext cx="4287982" cy="713509"/>
          </a:xfrm>
        </p:spPr>
        <p:txBody>
          <a:bodyPr/>
          <a:lstStyle/>
          <a:p>
            <a:pPr algn="ctr"/>
            <a:r>
              <a:rPr lang="en-US" sz="2800" dirty="0">
                <a:solidFill>
                  <a:srgbClr val="002060"/>
                </a:solidFill>
              </a:rPr>
              <a:t>Keesler AFB History</a:t>
            </a:r>
          </a:p>
        </p:txBody>
      </p:sp>
      <p:sp>
        <p:nvSpPr>
          <p:cNvPr id="5" name="Subtitle 4"/>
          <p:cNvSpPr>
            <a:spLocks noGrp="1"/>
          </p:cNvSpPr>
          <p:nvPr>
            <p:ph type="subTitle" idx="1"/>
          </p:nvPr>
        </p:nvSpPr>
        <p:spPr>
          <a:xfrm>
            <a:off x="1524000" y="1343587"/>
            <a:ext cx="9084734" cy="7813960"/>
          </a:xfrm>
          <a:prstGeom prst="rect">
            <a:avLst/>
          </a:prstGeom>
        </p:spPr>
        <p:txBody>
          <a:bodyPr wrap="square">
            <a:spAutoFit/>
          </a:bodyPr>
          <a:lstStyle/>
          <a:p>
            <a:pPr marL="214313" indent="-214313" algn="just">
              <a:lnSpc>
                <a:spcPct val="107000"/>
              </a:lnSpc>
              <a:spcBef>
                <a:spcPts val="0"/>
              </a:spcBef>
              <a:buFont typeface="Arial" panose="020B0604020202020204" pitchFamily="34" charset="0"/>
              <a:buChar char="•"/>
            </a:pPr>
            <a:r>
              <a:rPr lang="en-US" sz="1400" b="1" dirty="0">
                <a:ea typeface="Calibri" panose="020F0502020204030204" pitchFamily="34" charset="0"/>
                <a:cs typeface="Times New Roman" panose="02020603050405020304" pitchFamily="18" charset="0"/>
              </a:rPr>
              <a:t>The Air Force Reserve activated the 920th Tactical Airlift Group at Keesler and </a:t>
            </a:r>
            <a:r>
              <a:rPr lang="en-US" sz="1400" b="1" dirty="0">
                <a:ea typeface="Calibri" panose="020F0502020204030204" pitchFamily="34" charset="0"/>
              </a:rPr>
              <a:t>equipped it with C-130s 25 April 1973.</a:t>
            </a:r>
          </a:p>
          <a:p>
            <a:pPr marL="214313" indent="-214313" algn="just">
              <a:lnSpc>
                <a:spcPct val="107000"/>
              </a:lnSpc>
              <a:spcBef>
                <a:spcPts val="0"/>
              </a:spcBef>
              <a:buFont typeface="Arial" panose="020B0604020202020204" pitchFamily="34" charset="0"/>
              <a:buChar char="•"/>
            </a:pPr>
            <a:r>
              <a:rPr lang="en-US" sz="1400" b="1" dirty="0">
                <a:ea typeface="Calibri" panose="020F0502020204030204" pitchFamily="34" charset="0"/>
              </a:rPr>
              <a:t>The T-28 pilot training program ended 4 May 1973 after graduating 908 foreign students.  The majority of them came from South Vietnam.</a:t>
            </a:r>
          </a:p>
          <a:p>
            <a:pPr marL="214313" indent="-214313" algn="just">
              <a:lnSpc>
                <a:spcPct val="107000"/>
              </a:lnSpc>
              <a:spcBef>
                <a:spcPts val="0"/>
              </a:spcBef>
              <a:buFont typeface="Arial" panose="020B0604020202020204" pitchFamily="34" charset="0"/>
              <a:buChar char="•"/>
            </a:pPr>
            <a:r>
              <a:rPr lang="en-US" sz="1400" b="1" dirty="0">
                <a:ea typeface="Calibri" panose="020F0502020204030204" pitchFamily="34" charset="0"/>
              </a:rPr>
              <a:t>Keesler became the prime technical training center for the airborne warning and </a:t>
            </a:r>
            <a:r>
              <a:rPr lang="en-US" sz="1400" b="1" dirty="0">
                <a:ea typeface="Calibri" panose="020F0502020204030204" pitchFamily="34" charset="0"/>
                <a:cs typeface="Times New Roman" panose="02020603050405020304" pitchFamily="18" charset="0"/>
              </a:rPr>
              <a:t>control system (AWACS) 21 December 1973.</a:t>
            </a:r>
          </a:p>
          <a:p>
            <a:pPr marL="214313" indent="-214313" algn="just">
              <a:lnSpc>
                <a:spcPct val="107000"/>
              </a:lnSpc>
              <a:spcBef>
                <a:spcPts val="0"/>
              </a:spcBef>
              <a:buFont typeface="Arial" panose="020B0604020202020204" pitchFamily="34" charset="0"/>
              <a:buChar char="•"/>
            </a:pPr>
            <a:r>
              <a:rPr lang="en-US" sz="1400" b="1" dirty="0">
                <a:ea typeface="Calibri" panose="020F0502020204030204" pitchFamily="34" charset="0"/>
              </a:rPr>
              <a:t>Biloxi city officials obtained government approval for an access bridge 1 January 1976 which </a:t>
            </a:r>
            <a:r>
              <a:rPr lang="en-US" sz="1400" b="1" dirty="0">
                <a:ea typeface="Calibri" panose="020F0502020204030204" pitchFamily="34" charset="0"/>
                <a:cs typeface="Times New Roman" panose="02020603050405020304" pitchFamily="18" charset="0"/>
              </a:rPr>
              <a:t>would connect Keesler with Interstate 110.</a:t>
            </a:r>
          </a:p>
          <a:p>
            <a:pPr marL="214313" indent="-214313" algn="just">
              <a:lnSpc>
                <a:spcPct val="107000"/>
              </a:lnSpc>
              <a:spcBef>
                <a:spcPts val="0"/>
              </a:spcBef>
              <a:buFont typeface="Arial" panose="020B0604020202020204" pitchFamily="34" charset="0"/>
              <a:buChar char="•"/>
            </a:pPr>
            <a:r>
              <a:rPr lang="en-US" sz="1400" b="1" dirty="0">
                <a:ea typeface="Calibri" panose="020F0502020204030204" pitchFamily="34" charset="0"/>
              </a:rPr>
              <a:t>Hurricane Frederick struck 13 September 1979, causing about $11 million in property damage on the</a:t>
            </a:r>
            <a:r>
              <a:rPr lang="en-US" sz="1400" b="1" dirty="0">
                <a:ea typeface="Calibri" panose="020F0502020204030204" pitchFamily="34" charset="0"/>
                <a:cs typeface="Times New Roman" panose="02020603050405020304" pitchFamily="18" charset="0"/>
              </a:rPr>
              <a:t> base. In addition to base clean up, many Air Force personnel assisted with recovery </a:t>
            </a:r>
            <a:r>
              <a:rPr lang="en-US" sz="1400" b="1" dirty="0">
                <a:ea typeface="Calibri" panose="020F0502020204030204" pitchFamily="34" charset="0"/>
              </a:rPr>
              <a:t>efforts in several communities along the Gulf Coast.</a:t>
            </a:r>
          </a:p>
          <a:p>
            <a:pPr marL="214313" indent="-214313" algn="just">
              <a:lnSpc>
                <a:spcPct val="107000"/>
              </a:lnSpc>
              <a:spcBef>
                <a:spcPts val="0"/>
              </a:spcBef>
              <a:buFont typeface="Arial" panose="020B0604020202020204" pitchFamily="34" charset="0"/>
              <a:buChar char="•"/>
            </a:pPr>
            <a:r>
              <a:rPr lang="en-US" sz="1400" b="1" dirty="0">
                <a:ea typeface="Calibri" panose="020F0502020204030204" pitchFamily="34" charset="0"/>
              </a:rPr>
              <a:t>Base officials dedicated a new control tower 4 April 1980. It replaced a tower that had been in </a:t>
            </a:r>
            <a:r>
              <a:rPr lang="en-US" sz="1400" b="1" dirty="0">
                <a:ea typeface="Calibri" panose="020F0502020204030204" pitchFamily="34" charset="0"/>
                <a:cs typeface="Times New Roman" panose="02020603050405020304" pitchFamily="18" charset="0"/>
              </a:rPr>
              <a:t>use since 1941.</a:t>
            </a:r>
          </a:p>
          <a:p>
            <a:pPr marL="214313" indent="-214313" algn="just">
              <a:lnSpc>
                <a:spcPct val="107000"/>
              </a:lnSpc>
              <a:spcBef>
                <a:spcPts val="0"/>
              </a:spcBef>
              <a:buFont typeface="Arial" panose="020B0604020202020204" pitchFamily="34" charset="0"/>
              <a:buChar char="•"/>
            </a:pPr>
            <a:r>
              <a:rPr lang="en-US" sz="1400" b="1" dirty="0">
                <a:ea typeface="Calibri" panose="020F0502020204030204" pitchFamily="34" charset="0"/>
              </a:rPr>
              <a:t>As a result of the Professional Air Traffic Controllers Organization strike, the</a:t>
            </a:r>
            <a:r>
              <a:rPr lang="en-US" sz="1400" b="1" dirty="0">
                <a:ea typeface="Calibri" panose="020F0502020204030204" pitchFamily="34" charset="0"/>
                <a:cs typeface="Times New Roman" panose="02020603050405020304" pitchFamily="18" charset="0"/>
              </a:rPr>
              <a:t> </a:t>
            </a:r>
            <a:r>
              <a:rPr lang="en-US" sz="1400" b="1" dirty="0">
                <a:ea typeface="Calibri" panose="020F0502020204030204" pitchFamily="34" charset="0"/>
              </a:rPr>
              <a:t>3300th Technical Training Wing had to increase its production of air traffic controllers 1 August 1981.</a:t>
            </a:r>
          </a:p>
          <a:p>
            <a:pPr marL="214313" indent="-214313" algn="just">
              <a:lnSpc>
                <a:spcPct val="107000"/>
              </a:lnSpc>
              <a:spcBef>
                <a:spcPts val="0"/>
              </a:spcBef>
              <a:buFont typeface="Arial" panose="020B0604020202020204" pitchFamily="34" charset="0"/>
              <a:buChar char="•"/>
            </a:pPr>
            <a:r>
              <a:rPr lang="en-US" sz="1400" b="1" dirty="0">
                <a:ea typeface="Calibri" panose="020F0502020204030204" pitchFamily="34" charset="0"/>
              </a:rPr>
              <a:t>Keesler Air Force Base hosted the first Special Olympics 24 April 1982. 350 competitors participated.</a:t>
            </a:r>
          </a:p>
          <a:p>
            <a:pPr marL="214313" indent="-214313" algn="just">
              <a:lnSpc>
                <a:spcPct val="107000"/>
              </a:lnSpc>
              <a:spcBef>
                <a:spcPts val="0"/>
              </a:spcBef>
              <a:buFont typeface="Arial" panose="020B0604020202020204" pitchFamily="34" charset="0"/>
              <a:buChar char="•"/>
            </a:pPr>
            <a:r>
              <a:rPr lang="en-US" sz="1400" b="1" dirty="0">
                <a:ea typeface="Calibri" panose="020F0502020204030204" pitchFamily="34" charset="0"/>
              </a:rPr>
              <a:t>Over 260 Keesler medical personnel deployed to various locations in support of </a:t>
            </a:r>
            <a:r>
              <a:rPr lang="en-US" sz="1400" b="1" dirty="0">
                <a:ea typeface="Calibri" panose="020F0502020204030204" pitchFamily="34" charset="0"/>
                <a:cs typeface="Times New Roman" panose="02020603050405020304" pitchFamily="18" charset="0"/>
              </a:rPr>
              <a:t>Operation Desert Storm 22 January 1991.</a:t>
            </a:r>
          </a:p>
          <a:p>
            <a:pPr marL="214313" indent="-214313" algn="just">
              <a:lnSpc>
                <a:spcPct val="107000"/>
              </a:lnSpc>
              <a:spcBef>
                <a:spcPts val="0"/>
              </a:spcBef>
              <a:buFont typeface="Arial" panose="020B0604020202020204" pitchFamily="34" charset="0"/>
              <a:buChar char="•"/>
            </a:pPr>
            <a:r>
              <a:rPr lang="en-US" sz="1400" b="1" dirty="0">
                <a:ea typeface="Calibri" panose="020F0502020204030204" pitchFamily="34" charset="0"/>
              </a:rPr>
              <a:t>Military Airlift Command inactivated the 53d Weather Reconnaissance Squadron 30 June 1991. The 53d's hurricane hunter mission transferred to the 403d Airlift Wing, Keesler’s </a:t>
            </a:r>
            <a:r>
              <a:rPr lang="en-US" sz="1400" b="1" dirty="0">
                <a:ea typeface="Calibri" panose="020F0502020204030204" pitchFamily="34" charset="0"/>
                <a:cs typeface="Times New Roman" panose="02020603050405020304" pitchFamily="18" charset="0"/>
              </a:rPr>
              <a:t>Air Force Reserve unit.</a:t>
            </a:r>
          </a:p>
          <a:p>
            <a:pPr marL="214313" indent="-214313" algn="just">
              <a:lnSpc>
                <a:spcPct val="107000"/>
              </a:lnSpc>
              <a:spcBef>
                <a:spcPts val="0"/>
              </a:spcBef>
              <a:buFont typeface="Arial" panose="020B0604020202020204" pitchFamily="34" charset="0"/>
              <a:buChar char="•"/>
            </a:pPr>
            <a:endParaRPr lang="en-US" sz="1350" b="1" dirty="0">
              <a:latin typeface="Times New Roman" panose="02020603050405020304" pitchFamily="18" charset="0"/>
              <a:ea typeface="Calibri" panose="020F0502020204030204" pitchFamily="34"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pPr>
            <a:endParaRPr lang="en-US" sz="13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1191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05186" y="216317"/>
            <a:ext cx="4287982" cy="713509"/>
          </a:xfrm>
        </p:spPr>
        <p:txBody>
          <a:bodyPr/>
          <a:lstStyle/>
          <a:p>
            <a:pPr algn="ctr"/>
            <a:r>
              <a:rPr lang="en-US" sz="2800" dirty="0">
                <a:solidFill>
                  <a:srgbClr val="002060"/>
                </a:solidFill>
              </a:rPr>
              <a:t>Keesler AFB History</a:t>
            </a:r>
          </a:p>
        </p:txBody>
      </p:sp>
      <p:sp>
        <p:nvSpPr>
          <p:cNvPr id="5" name="Subtitle 4"/>
          <p:cNvSpPr>
            <a:spLocks noGrp="1"/>
          </p:cNvSpPr>
          <p:nvPr>
            <p:ph type="subTitle" idx="1"/>
          </p:nvPr>
        </p:nvSpPr>
        <p:spPr>
          <a:xfrm>
            <a:off x="1659965" y="1343587"/>
            <a:ext cx="8566431" cy="4558645"/>
          </a:xfrm>
          <a:prstGeom prst="rect">
            <a:avLst/>
          </a:prstGeom>
        </p:spPr>
        <p:txBody>
          <a:bodyPr wrap="square">
            <a:spAutoFit/>
          </a:bodyPr>
          <a:lstStyle/>
          <a:p>
            <a:pPr>
              <a:lnSpc>
                <a:spcPct val="107000"/>
              </a:lnSpc>
              <a:spcBef>
                <a:spcPts val="0"/>
              </a:spcBef>
            </a:pPr>
            <a:r>
              <a:rPr lang="en-US" sz="1800" b="1" dirty="0">
                <a:latin typeface="+mj-lt"/>
                <a:ea typeface="Calibri" panose="020F0502020204030204" pitchFamily="34" charset="0"/>
                <a:cs typeface="Times New Roman" panose="02020603050405020304" pitchFamily="18" charset="0"/>
              </a:rPr>
              <a:t>Major Changes at Keesler Air Force Base on 1 July 1993</a:t>
            </a: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r>
              <a:rPr lang="en-US" sz="1600" b="1" dirty="0">
                <a:ea typeface="Calibri" panose="020F0502020204030204" pitchFamily="34" charset="0"/>
              </a:rPr>
              <a:t>HQ USAF redesignated Air Training Command (ATC), headquartered at Randolph </a:t>
            </a:r>
            <a:r>
              <a:rPr lang="en-US" sz="1600" b="1" dirty="0">
                <a:ea typeface="Calibri" panose="020F0502020204030204" pitchFamily="34" charset="0"/>
                <a:cs typeface="Times New Roman" panose="02020603050405020304" pitchFamily="18" charset="0"/>
              </a:rPr>
              <a:t>AFB, Texas, as Air Education and Training Command (AETC).</a:t>
            </a:r>
          </a:p>
          <a:p>
            <a:pPr marL="214313" indent="-214313" algn="just">
              <a:lnSpc>
                <a:spcPct val="107000"/>
              </a:lnSpc>
              <a:spcBef>
                <a:spcPts val="0"/>
              </a:spcBef>
              <a:buFont typeface="Arial" panose="020B0604020202020204" pitchFamily="34" charset="0"/>
              <a:buChar char="•"/>
            </a:pPr>
            <a:r>
              <a:rPr lang="en-US" sz="1600" b="1" dirty="0">
                <a:ea typeface="Calibri" panose="020F0502020204030204" pitchFamily="34" charset="0"/>
                <a:cs typeface="Times New Roman" panose="02020603050405020304" pitchFamily="18" charset="0"/>
              </a:rPr>
              <a:t>HQ AETC activated Second Air Force at Keesler and made the Numbered Air Force responsible for all technical training in the command. The command inactivated Keesler Training Center and all of its subordinate organizations, with the exception of the 393d Technical Training Group, which was redesignated as the 81st Technical Training Group.</a:t>
            </a:r>
          </a:p>
          <a:p>
            <a:pPr marL="214313" indent="-214313" algn="just">
              <a:lnSpc>
                <a:spcPct val="107000"/>
              </a:lnSpc>
              <a:spcBef>
                <a:spcPts val="0"/>
              </a:spcBef>
              <a:buFont typeface="Arial" panose="020B0604020202020204" pitchFamily="34" charset="0"/>
              <a:buChar char="•"/>
            </a:pPr>
            <a:r>
              <a:rPr lang="en-US" sz="1600" b="1" dirty="0">
                <a:ea typeface="Calibri" panose="020F0502020204030204" pitchFamily="34" charset="0"/>
                <a:cs typeface="Times New Roman" panose="02020603050405020304" pitchFamily="18" charset="0"/>
              </a:rPr>
              <a:t>HQ AETC activated the 81st Training Wing and assigned it to Second Air Force. The wing assumed the old center mission. Major components of the wing included the 81st Technical Training, 81st Support, 81st Logistics, and 81st Medical Groups. </a:t>
            </a:r>
          </a:p>
          <a:p>
            <a:pPr marL="214313" indent="-214313" algn="just">
              <a:lnSpc>
                <a:spcPct val="107000"/>
              </a:lnSpc>
              <a:spcBef>
                <a:spcPts val="0"/>
              </a:spcBef>
              <a:buFont typeface="Arial" panose="020B0604020202020204" pitchFamily="34" charset="0"/>
              <a:buChar char="•"/>
            </a:pPr>
            <a:r>
              <a:rPr lang="en-US" sz="1600" b="1" dirty="0">
                <a:ea typeface="Calibri" panose="020F0502020204030204" pitchFamily="34" charset="0"/>
                <a:cs typeface="Times New Roman" panose="02020603050405020304" pitchFamily="18" charset="0"/>
              </a:rPr>
              <a:t>HQ Keesler Medical Center inactivated, and HQ AETC activated the 81st Medical Group to operate the base hospital, which was still known as Keesler Medical Center.</a:t>
            </a:r>
          </a:p>
          <a:p>
            <a:pPr marL="214313" indent="-214313" algn="just">
              <a:lnSpc>
                <a:spcPct val="107000"/>
              </a:lnSpc>
              <a:spcBef>
                <a:spcPts val="0"/>
              </a:spcBef>
              <a:buFont typeface="Arial" panose="020B0604020202020204" pitchFamily="34" charset="0"/>
              <a:buChar char="•"/>
            </a:pPr>
            <a:r>
              <a:rPr lang="en-US" sz="1600" b="1" dirty="0">
                <a:ea typeface="Calibri" panose="020F0502020204030204" pitchFamily="34" charset="0"/>
                <a:cs typeface="Times New Roman" panose="02020603050405020304" pitchFamily="18" charset="0"/>
              </a:rPr>
              <a:t>The First Sergeants Academy moved to Maxwell AFB, Alabama. At the same time, </a:t>
            </a:r>
            <a:r>
              <a:rPr lang="en-US" sz="1600" b="1" dirty="0">
                <a:ea typeface="Calibri" panose="020F0502020204030204" pitchFamily="34" charset="0"/>
              </a:rPr>
              <a:t>HQ AETC reassigned the academy to Air University.</a:t>
            </a:r>
            <a:endParaRPr lang="en-US" sz="13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2694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01215" y="139404"/>
            <a:ext cx="4287982" cy="713509"/>
          </a:xfrm>
        </p:spPr>
        <p:txBody>
          <a:bodyPr/>
          <a:lstStyle/>
          <a:p>
            <a:pPr algn="ctr"/>
            <a:r>
              <a:rPr lang="en-US" sz="2800" dirty="0">
                <a:solidFill>
                  <a:srgbClr val="002060"/>
                </a:solidFill>
              </a:rPr>
              <a:t>Keesler AFB History</a:t>
            </a:r>
          </a:p>
        </p:txBody>
      </p:sp>
      <p:pic>
        <p:nvPicPr>
          <p:cNvPr id="7" name="Picture 2">
            <a:extLst>
              <a:ext uri="{FF2B5EF4-FFF2-40B4-BE49-F238E27FC236}">
                <a16:creationId xmlns:a16="http://schemas.microsoft.com/office/drawing/2014/main" id="{B31F4728-0D0D-0A7C-35BE-723250DB66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3110" y="1211678"/>
            <a:ext cx="3402331" cy="42976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9FE4A20-871E-CE38-C00E-53C926BA8C44}"/>
              </a:ext>
            </a:extLst>
          </p:cNvPr>
          <p:cNvSpPr txBox="1"/>
          <p:nvPr/>
        </p:nvSpPr>
        <p:spPr>
          <a:xfrm>
            <a:off x="2096568" y="5646323"/>
            <a:ext cx="7819402" cy="607539"/>
          </a:xfrm>
          <a:prstGeom prst="rect">
            <a:avLst/>
          </a:prstGeom>
          <a:noFill/>
        </p:spPr>
        <p:txBody>
          <a:bodyPr wrap="square">
            <a:spAutoFit/>
          </a:bodyPr>
          <a:lstStyle/>
          <a:p>
            <a:pPr algn="just">
              <a:lnSpc>
                <a:spcPct val="107000"/>
              </a:lnSpc>
            </a:pPr>
            <a:r>
              <a:rPr lang="en-US" sz="1600" b="1" dirty="0">
                <a:ea typeface="Calibri" panose="020F0502020204030204" pitchFamily="34" charset="0"/>
              </a:rPr>
              <a:t>Brigadier General Karen S. Rankin served as the first 81st Training Wing Commander when the unit activated at Keesler Air Force Base on 1 July 1993.</a:t>
            </a:r>
            <a:endParaRPr lang="en-US"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6738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76998" y="150265"/>
            <a:ext cx="4287982" cy="713509"/>
          </a:xfrm>
        </p:spPr>
        <p:txBody>
          <a:bodyPr/>
          <a:lstStyle/>
          <a:p>
            <a:pPr algn="ctr"/>
            <a:r>
              <a:rPr lang="en-US" sz="2800" dirty="0">
                <a:solidFill>
                  <a:srgbClr val="002060"/>
                </a:solidFill>
              </a:rPr>
              <a:t>Keesler AFB History</a:t>
            </a:r>
          </a:p>
        </p:txBody>
      </p:sp>
      <p:sp>
        <p:nvSpPr>
          <p:cNvPr id="5" name="Subtitle 4"/>
          <p:cNvSpPr>
            <a:spLocks noGrp="1"/>
          </p:cNvSpPr>
          <p:nvPr>
            <p:ph type="subTitle" idx="1"/>
          </p:nvPr>
        </p:nvSpPr>
        <p:spPr>
          <a:xfrm>
            <a:off x="1524001" y="1166137"/>
            <a:ext cx="8970433" cy="776072"/>
          </a:xfrm>
          <a:prstGeom prst="rect">
            <a:avLst/>
          </a:prstGeom>
        </p:spPr>
        <p:txBody>
          <a:bodyPr wrap="square">
            <a:spAutoFit/>
          </a:bodyPr>
          <a:lstStyle/>
          <a:p>
            <a:pPr algn="just">
              <a:lnSpc>
                <a:spcPct val="107000"/>
              </a:lnSpc>
              <a:spcBef>
                <a:spcPts val="0"/>
              </a:spcBef>
            </a:pPr>
            <a:r>
              <a:rPr lang="en-US" sz="1400" b="1" dirty="0">
                <a:ea typeface="Calibri" panose="020F0502020204030204" pitchFamily="34" charset="0"/>
              </a:rPr>
              <a:t>The 45th Airlift Squadron activated and assigned to the 81st Training Group 1 July 1994. Equipped with C-12C/F Huron and C-21A Learjet aircraft, it brought flying training back to Keesler for the first time since 1973</a:t>
            </a:r>
            <a:r>
              <a:rPr lang="en-US" sz="1400" dirty="0">
                <a:ea typeface="Calibri" panose="020F0502020204030204" pitchFamily="34" charset="0"/>
              </a:rPr>
              <a:t>.</a:t>
            </a:r>
          </a:p>
        </p:txBody>
      </p:sp>
      <p:pic>
        <p:nvPicPr>
          <p:cNvPr id="1028" name="Picture 4">
            <a:extLst>
              <a:ext uri="{FF2B5EF4-FFF2-40B4-BE49-F238E27FC236}">
                <a16:creationId xmlns:a16="http://schemas.microsoft.com/office/drawing/2014/main" id="{333D67BE-12C4-3DEF-F9BD-4F80F66D4C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6140" y="2034263"/>
            <a:ext cx="8759719"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DE54275-D12F-0268-2491-25DF336E8583}"/>
              </a:ext>
            </a:extLst>
          </p:cNvPr>
          <p:cNvSpPr txBox="1"/>
          <p:nvPr/>
        </p:nvSpPr>
        <p:spPr>
          <a:xfrm>
            <a:off x="1698794" y="5807911"/>
            <a:ext cx="8794413" cy="523220"/>
          </a:xfrm>
          <a:prstGeom prst="rect">
            <a:avLst/>
          </a:prstGeom>
          <a:noFill/>
        </p:spPr>
        <p:txBody>
          <a:bodyPr wrap="square" rtlCol="0">
            <a:spAutoFit/>
          </a:bodyPr>
          <a:lstStyle/>
          <a:p>
            <a:r>
              <a:rPr lang="en-US" sz="1400" b="1" dirty="0">
                <a:cs typeface="Times New Roman" panose="02020603050405020304" pitchFamily="18" charset="0"/>
              </a:rPr>
              <a:t>Captain Dave Cash, 45th Airlift Squadron, gave Junior ROTC cadets from Biloxi High School a walk around tour of a C-21 aircraft 14 January 2008</a:t>
            </a:r>
            <a:r>
              <a:rPr lang="en-US" sz="135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10134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2705" y="3290500"/>
            <a:ext cx="232756" cy="300082"/>
          </a:xfrm>
          <a:prstGeom prst="rect">
            <a:avLst/>
          </a:prstGeom>
        </p:spPr>
        <p:txBody>
          <a:bodyPr wrap="none">
            <a:spAutoFit/>
          </a:bodyPr>
          <a:lstStyle/>
          <a:p>
            <a:pPr defTabSz="685800">
              <a:defRPr/>
            </a:pPr>
            <a:r>
              <a:rPr lang="en-US" sz="1350" dirty="0">
                <a:solidFill>
                  <a:srgbClr val="000000"/>
                </a:solidFill>
                <a:latin typeface="Arial"/>
              </a:rPr>
              <a:t> </a:t>
            </a:r>
          </a:p>
        </p:txBody>
      </p:sp>
      <p:sp>
        <p:nvSpPr>
          <p:cNvPr id="3" name="Rectangle 2"/>
          <p:cNvSpPr/>
          <p:nvPr/>
        </p:nvSpPr>
        <p:spPr>
          <a:xfrm>
            <a:off x="4020506" y="310981"/>
            <a:ext cx="3964399" cy="523220"/>
          </a:xfrm>
          <a:prstGeom prst="rect">
            <a:avLst/>
          </a:prstGeom>
        </p:spPr>
        <p:txBody>
          <a:bodyPr wrap="square">
            <a:spAutoFit/>
          </a:bodyPr>
          <a:lstStyle/>
          <a:p>
            <a:pPr algn="ctr"/>
            <a:r>
              <a:rPr lang="en-US" sz="2800" b="1" dirty="0">
                <a:solidFill>
                  <a:srgbClr val="002060"/>
                </a:solidFill>
                <a:latin typeface="+mj-lt"/>
                <a:cs typeface="Arial" panose="020B0604020202020204" pitchFamily="34" charset="0"/>
              </a:rPr>
              <a:t>Keesler AFB History</a:t>
            </a:r>
          </a:p>
        </p:txBody>
      </p:sp>
      <p:sp>
        <p:nvSpPr>
          <p:cNvPr id="6" name="TextBox 5">
            <a:extLst>
              <a:ext uri="{FF2B5EF4-FFF2-40B4-BE49-F238E27FC236}">
                <a16:creationId xmlns:a16="http://schemas.microsoft.com/office/drawing/2014/main" id="{CEEBB2EB-1465-2CC4-3B99-43A17BB4DD47}"/>
              </a:ext>
            </a:extLst>
          </p:cNvPr>
          <p:cNvSpPr txBox="1"/>
          <p:nvPr/>
        </p:nvSpPr>
        <p:spPr>
          <a:xfrm>
            <a:off x="1524000" y="1266294"/>
            <a:ext cx="3598422" cy="543162"/>
          </a:xfrm>
          <a:prstGeom prst="rect">
            <a:avLst/>
          </a:prstGeom>
          <a:noFill/>
        </p:spPr>
        <p:txBody>
          <a:bodyPr wrap="square" rtlCol="0">
            <a:spAutoFit/>
          </a:bodyPr>
          <a:lstStyle/>
          <a:p>
            <a:pPr>
              <a:lnSpc>
                <a:spcPct val="107000"/>
              </a:lnSpc>
            </a:pPr>
            <a:r>
              <a:rPr lang="en-US" sz="1400" b="1" dirty="0">
                <a:ea typeface="Calibri" panose="020F0502020204030204" pitchFamily="34" charset="0"/>
              </a:rPr>
              <a:t>Advances in evolving technology rapidly led to changes in Keesler’s training. </a:t>
            </a:r>
            <a:endParaRPr lang="en-US" sz="1400" b="1" dirty="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5DD1ADB-DAE8-B926-046D-005EB88D98DD}"/>
              </a:ext>
            </a:extLst>
          </p:cNvPr>
          <p:cNvSpPr txBox="1"/>
          <p:nvPr/>
        </p:nvSpPr>
        <p:spPr>
          <a:xfrm>
            <a:off x="1909072" y="4893940"/>
            <a:ext cx="8758929" cy="1169551"/>
          </a:xfrm>
          <a:prstGeom prst="rect">
            <a:avLst/>
          </a:prstGeom>
          <a:noFill/>
        </p:spPr>
        <p:txBody>
          <a:bodyPr wrap="square" rtlCol="0">
            <a:spAutoFit/>
          </a:bodyPr>
          <a:lstStyle/>
          <a:p>
            <a:pPr marL="214313" indent="-214313">
              <a:buFont typeface="Arial" panose="020B0604020202020204" pitchFamily="34" charset="0"/>
              <a:buChar char="•"/>
            </a:pPr>
            <a:r>
              <a:rPr lang="en-US" sz="1400" b="1" dirty="0">
                <a:ea typeface="Calibri" panose="020F0502020204030204" pitchFamily="34" charset="0"/>
              </a:rPr>
              <a:t>Keesler Air Force Base (KAFB) has it established itself as an exemplary installation for 84 years.</a:t>
            </a:r>
          </a:p>
          <a:p>
            <a:pPr marL="214313" indent="-214313">
              <a:buFont typeface="Arial" panose="020B0604020202020204" pitchFamily="34" charset="0"/>
              <a:buChar char="•"/>
            </a:pPr>
            <a:r>
              <a:rPr lang="en-US" sz="1400" b="1" dirty="0">
                <a:ea typeface="Calibri" panose="020F0502020204030204" pitchFamily="34" charset="0"/>
              </a:rPr>
              <a:t>KAFB has a proud heritage of providing technical training to American War-Fighters.</a:t>
            </a:r>
          </a:p>
          <a:p>
            <a:pPr marL="214313" indent="-214313">
              <a:buFont typeface="Arial" panose="020B0604020202020204" pitchFamily="34" charset="0"/>
              <a:buChar char="•"/>
            </a:pPr>
            <a:r>
              <a:rPr lang="en-US" sz="1400" b="1" dirty="0"/>
              <a:t>The installation offered lucrative career opportunities to women and minorities even during Jim Crow segregation as our nation fought World War II, the Korean War, and the Vietnam War.</a:t>
            </a:r>
          </a:p>
          <a:p>
            <a:pPr marL="214313" indent="-214313">
              <a:buFont typeface="Arial" panose="020B0604020202020204" pitchFamily="34" charset="0"/>
              <a:buChar char="•"/>
            </a:pPr>
            <a:r>
              <a:rPr lang="en-US" sz="1400" b="1" dirty="0"/>
              <a:t>Keesler still sets the high standard with outstanding cyber courses to “train, develop, and inspire warfighters.”</a:t>
            </a:r>
          </a:p>
        </p:txBody>
      </p:sp>
      <p:pic>
        <p:nvPicPr>
          <p:cNvPr id="8" name="Picture 7">
            <a:extLst>
              <a:ext uri="{FF2B5EF4-FFF2-40B4-BE49-F238E27FC236}">
                <a16:creationId xmlns:a16="http://schemas.microsoft.com/office/drawing/2014/main" id="{FFD5A236-3387-AB5C-EAAE-E31733AD6A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5533" y="1765820"/>
            <a:ext cx="4139540" cy="2560661"/>
          </a:xfrm>
          <a:prstGeom prst="rect">
            <a:avLst/>
          </a:prstGeom>
          <a:noFill/>
        </p:spPr>
      </p:pic>
      <p:pic>
        <p:nvPicPr>
          <p:cNvPr id="4" name="Picture 3">
            <a:extLst>
              <a:ext uri="{FF2B5EF4-FFF2-40B4-BE49-F238E27FC236}">
                <a16:creationId xmlns:a16="http://schemas.microsoft.com/office/drawing/2014/main" id="{79A9C16A-E0D3-0F5A-EA08-E21E4187E5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22422" y="1186900"/>
            <a:ext cx="5469378" cy="3383280"/>
          </a:xfrm>
          <a:prstGeom prst="rect">
            <a:avLst/>
          </a:prstGeom>
          <a:noFill/>
        </p:spPr>
      </p:pic>
    </p:spTree>
    <p:extLst>
      <p:ext uri="{BB962C8B-B14F-4D97-AF65-F5344CB8AC3E}">
        <p14:creationId xmlns:p14="http://schemas.microsoft.com/office/powerpoint/2010/main" val="3503759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13343" y="156496"/>
            <a:ext cx="4287982" cy="713509"/>
          </a:xfrm>
        </p:spPr>
        <p:txBody>
          <a:bodyPr/>
          <a:lstStyle/>
          <a:p>
            <a:pPr algn="ctr"/>
            <a:r>
              <a:rPr lang="en-US" sz="2800" dirty="0">
                <a:solidFill>
                  <a:srgbClr val="002060"/>
                </a:solidFill>
              </a:rPr>
              <a:t>Keesler AFB History</a:t>
            </a:r>
          </a:p>
        </p:txBody>
      </p:sp>
      <p:sp>
        <p:nvSpPr>
          <p:cNvPr id="5" name="Subtitle 4"/>
          <p:cNvSpPr>
            <a:spLocks noGrp="1"/>
          </p:cNvSpPr>
          <p:nvPr>
            <p:ph type="subTitle" idx="1"/>
          </p:nvPr>
        </p:nvSpPr>
        <p:spPr>
          <a:xfrm>
            <a:off x="1626232" y="1147033"/>
            <a:ext cx="8819576" cy="1467607"/>
          </a:xfrm>
          <a:prstGeom prst="rect">
            <a:avLst/>
          </a:prstGeom>
        </p:spPr>
        <p:txBody>
          <a:bodyPr wrap="square">
            <a:spAutoFit/>
          </a:bodyPr>
          <a:lstStyle/>
          <a:p>
            <a:pPr algn="just">
              <a:lnSpc>
                <a:spcPct val="107000"/>
              </a:lnSpc>
              <a:spcBef>
                <a:spcPts val="0"/>
              </a:spcBef>
            </a:pPr>
            <a:r>
              <a:rPr lang="en-US" sz="1400" b="1" dirty="0">
                <a:ea typeface="Calibri" panose="020F0502020204030204" pitchFamily="34" charset="0"/>
              </a:rPr>
              <a:t>Terrorists detonated a massive car bomb near the Khobar towers in Dhahran, Saudi Arabia 25 June 1995. Eleven Keesler personnel were deployed to the Air Base. They included Staff Sergeant Rondal Burns of the 333 TRS who was seriously injured and subsequently awarded the Purple Heart. Furthermore, SrA Martie Capoeman of the Wing’s Public Affairs office received an Air Force Achievement Medal with ‘V’ (for valor) device for her performance in providing emergency medical care.</a:t>
            </a:r>
            <a:endParaRPr lang="en-US" sz="1400" dirty="0">
              <a:ea typeface="Calibri" panose="020F050202020403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F23457B7-324D-2675-447E-F644D94A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5067" y="2602008"/>
            <a:ext cx="7821907" cy="31089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A372D9-D788-1333-A223-8CF8574DB0EC}"/>
              </a:ext>
            </a:extLst>
          </p:cNvPr>
          <p:cNvSpPr txBox="1"/>
          <p:nvPr/>
        </p:nvSpPr>
        <p:spPr>
          <a:xfrm>
            <a:off x="1686212" y="5730437"/>
            <a:ext cx="8819576" cy="523220"/>
          </a:xfrm>
          <a:prstGeom prst="rect">
            <a:avLst/>
          </a:prstGeom>
          <a:noFill/>
        </p:spPr>
        <p:txBody>
          <a:bodyPr wrap="square" rtlCol="0">
            <a:spAutoFit/>
          </a:bodyPr>
          <a:lstStyle/>
          <a:p>
            <a:r>
              <a:rPr lang="en-US" sz="1400" b="1" dirty="0">
                <a:cs typeface="Times New Roman" panose="02020603050405020304" pitchFamily="18" charset="0"/>
              </a:rPr>
              <a:t>On the night of 25 June 1996, a bomb detonated near the Khobar Tower housing complex. The blast killed 19 Airmen and injured in excess of 400 U.S. and international military members and civilians. (U.S. Air Force courtesy photo)</a:t>
            </a:r>
          </a:p>
        </p:txBody>
      </p:sp>
    </p:spTree>
    <p:extLst>
      <p:ext uri="{BB962C8B-B14F-4D97-AF65-F5344CB8AC3E}">
        <p14:creationId xmlns:p14="http://schemas.microsoft.com/office/powerpoint/2010/main" val="3824463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59907" y="182134"/>
            <a:ext cx="4287982" cy="713509"/>
          </a:xfrm>
        </p:spPr>
        <p:txBody>
          <a:bodyPr/>
          <a:lstStyle/>
          <a:p>
            <a:pPr algn="ctr"/>
            <a:r>
              <a:rPr lang="en-US" sz="2800" dirty="0">
                <a:solidFill>
                  <a:srgbClr val="002060"/>
                </a:solidFill>
              </a:rPr>
              <a:t>Keesler AFB History</a:t>
            </a:r>
          </a:p>
        </p:txBody>
      </p:sp>
      <p:pic>
        <p:nvPicPr>
          <p:cNvPr id="1026" name="Picture 2">
            <a:extLst>
              <a:ext uri="{FF2B5EF4-FFF2-40B4-BE49-F238E27FC236}">
                <a16:creationId xmlns:a16="http://schemas.microsoft.com/office/drawing/2014/main" id="{6A8DAC2D-6993-2D0E-9698-09879F958E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6235" y="1195480"/>
            <a:ext cx="7190525" cy="4114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445A643-9F27-9D45-FFA5-9EA1378211A4}"/>
              </a:ext>
            </a:extLst>
          </p:cNvPr>
          <p:cNvSpPr txBox="1"/>
          <p:nvPr/>
        </p:nvSpPr>
        <p:spPr>
          <a:xfrm>
            <a:off x="2284076" y="5490477"/>
            <a:ext cx="7434841" cy="738664"/>
          </a:xfrm>
          <a:prstGeom prst="rect">
            <a:avLst/>
          </a:prstGeom>
          <a:noFill/>
        </p:spPr>
        <p:txBody>
          <a:bodyPr wrap="square" rtlCol="0">
            <a:spAutoFit/>
          </a:bodyPr>
          <a:lstStyle/>
          <a:p>
            <a:r>
              <a:rPr lang="en-US" sz="1400" b="1" dirty="0">
                <a:cs typeface="Times New Roman" panose="02020603050405020304" pitchFamily="18" charset="0"/>
              </a:rPr>
              <a:t>The Khobar Towers Eternal Flame Monument and Memorial wall, at Eglin Air Force Base, FL, were dedicated one year after the Khobar Towers bombing on 25 June 1996. (U.S. Air Force photo /Samuel King Jr.) </a:t>
            </a:r>
          </a:p>
        </p:txBody>
      </p:sp>
    </p:spTree>
    <p:extLst>
      <p:ext uri="{BB962C8B-B14F-4D97-AF65-F5344CB8AC3E}">
        <p14:creationId xmlns:p14="http://schemas.microsoft.com/office/powerpoint/2010/main" val="2280040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36820" y="92641"/>
            <a:ext cx="4287982" cy="713509"/>
          </a:xfrm>
        </p:spPr>
        <p:txBody>
          <a:bodyPr/>
          <a:lstStyle/>
          <a:p>
            <a:pPr algn="ctr"/>
            <a:r>
              <a:rPr lang="en-US" sz="2800" dirty="0">
                <a:solidFill>
                  <a:srgbClr val="002060"/>
                </a:solidFill>
              </a:rPr>
              <a:t>Keesler AFB History</a:t>
            </a:r>
          </a:p>
        </p:txBody>
      </p:sp>
      <p:sp>
        <p:nvSpPr>
          <p:cNvPr id="5" name="Subtitle 4"/>
          <p:cNvSpPr>
            <a:spLocks noGrp="1"/>
          </p:cNvSpPr>
          <p:nvPr>
            <p:ph type="subTitle" idx="1"/>
          </p:nvPr>
        </p:nvSpPr>
        <p:spPr>
          <a:xfrm>
            <a:off x="1524000" y="1251757"/>
            <a:ext cx="9084734" cy="5046023"/>
          </a:xfrm>
          <a:prstGeom prst="rect">
            <a:avLst/>
          </a:prstGeom>
        </p:spPr>
        <p:txBody>
          <a:bodyPr wrap="square">
            <a:spAutoFit/>
          </a:bodyPr>
          <a:lstStyle/>
          <a:p>
            <a:pPr algn="just">
              <a:lnSpc>
                <a:spcPct val="107000"/>
              </a:lnSpc>
              <a:spcBef>
                <a:spcPts val="0"/>
              </a:spcBef>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400" b="1" dirty="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400" b="1" dirty="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400" b="1" dirty="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r>
              <a:rPr lang="en-US" sz="1400" b="1" dirty="0">
                <a:ea typeface="Calibri" panose="020F0502020204030204" pitchFamily="34" charset="0"/>
                <a:cs typeface="Times New Roman" panose="02020603050405020304" pitchFamily="18" charset="0"/>
              </a:rPr>
              <a:t>Lieutenant General John C. Griffith, AETC Vice-Commander, led an official party in breaking ground for the first construction phase of Triangle Vision 24 February 1997.</a:t>
            </a:r>
          </a:p>
          <a:p>
            <a:pPr marL="214313" indent="-214313" algn="just">
              <a:lnSpc>
                <a:spcPct val="107000"/>
              </a:lnSpc>
              <a:spcBef>
                <a:spcPts val="0"/>
              </a:spcBef>
              <a:buFont typeface="Arial" panose="020B0604020202020204" pitchFamily="34" charset="0"/>
              <a:buChar char="•"/>
            </a:pPr>
            <a:r>
              <a:rPr lang="en-US" sz="1400" b="1" dirty="0">
                <a:ea typeface="Calibri" panose="020F0502020204030204" pitchFamily="34" charset="0"/>
              </a:rPr>
              <a:t>The 403d Wing, Keesler’s Reserve tenant unit, received the first of the new C-130J</a:t>
            </a:r>
            <a:r>
              <a:rPr lang="en-US" sz="1400" b="1" dirty="0">
                <a:ea typeface="Calibri" panose="020F0502020204030204" pitchFamily="34" charset="0"/>
                <a:cs typeface="Times New Roman" panose="02020603050405020304" pitchFamily="18" charset="0"/>
              </a:rPr>
              <a:t> trainer aircraft 17 February 1999. The “J” model aircraft replaces the 1960s era aircraft, lowering </a:t>
            </a:r>
            <a:r>
              <a:rPr lang="en-US" sz="1400" b="1" dirty="0">
                <a:ea typeface="Calibri" panose="020F0502020204030204" pitchFamily="34" charset="0"/>
              </a:rPr>
              <a:t>operating costs and enhancing performance and capabilities of the unit’s weather reconnaissance mission.</a:t>
            </a:r>
            <a:endParaRPr lang="en-US" sz="13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2ED50B58-9A00-C4E5-F886-340371A6011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8465" y="1340022"/>
            <a:ext cx="3634740" cy="3657600"/>
          </a:xfrm>
          <a:prstGeom prst="rect">
            <a:avLst/>
          </a:prstGeom>
          <a:noFill/>
          <a:ln>
            <a:noFill/>
          </a:ln>
        </p:spPr>
      </p:pic>
      <p:sp>
        <p:nvSpPr>
          <p:cNvPr id="3" name="TextBox 2">
            <a:extLst>
              <a:ext uri="{FF2B5EF4-FFF2-40B4-BE49-F238E27FC236}">
                <a16:creationId xmlns:a16="http://schemas.microsoft.com/office/drawing/2014/main" id="{02981B7C-402F-DD81-2F2C-A82273518B24}"/>
              </a:ext>
            </a:extLst>
          </p:cNvPr>
          <p:cNvSpPr txBox="1"/>
          <p:nvPr/>
        </p:nvSpPr>
        <p:spPr>
          <a:xfrm>
            <a:off x="2154931" y="1340022"/>
            <a:ext cx="2112818" cy="542008"/>
          </a:xfrm>
          <a:prstGeom prst="rect">
            <a:avLst/>
          </a:prstGeom>
          <a:noFill/>
        </p:spPr>
        <p:txBody>
          <a:bodyPr wrap="square" rtlCol="0">
            <a:spAutoFit/>
          </a:bodyPr>
          <a:lstStyle/>
          <a:p>
            <a:pPr algn="ctr">
              <a:lnSpc>
                <a:spcPct val="107000"/>
              </a:lnSpc>
              <a:spcAft>
                <a:spcPts val="600"/>
              </a:spcAft>
            </a:pPr>
            <a:r>
              <a:rPr lang="en-US" sz="1400" b="1" dirty="0">
                <a:latin typeface="+mj-lt"/>
                <a:ea typeface="Calibri" panose="020F0502020204030204" pitchFamily="34" charset="0"/>
                <a:cs typeface="Times New Roman" panose="02020603050405020304" pitchFamily="18" charset="0"/>
              </a:rPr>
              <a:t>Keesler AFB’s premier “Triangle Vision.”</a:t>
            </a:r>
            <a:endParaRPr lang="en-US" sz="14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8321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02636" y="156496"/>
            <a:ext cx="4287982" cy="713509"/>
          </a:xfrm>
        </p:spPr>
        <p:txBody>
          <a:bodyPr/>
          <a:lstStyle/>
          <a:p>
            <a:pPr algn="ctr"/>
            <a:r>
              <a:rPr lang="en-US" sz="2800" dirty="0">
                <a:solidFill>
                  <a:srgbClr val="002060"/>
                </a:solidFill>
              </a:rPr>
              <a:t>Keesler AFB History</a:t>
            </a:r>
          </a:p>
        </p:txBody>
      </p:sp>
      <p:sp>
        <p:nvSpPr>
          <p:cNvPr id="5" name="Subtitle 4"/>
          <p:cNvSpPr>
            <a:spLocks noGrp="1"/>
          </p:cNvSpPr>
          <p:nvPr>
            <p:ph type="subTitle" idx="1"/>
          </p:nvPr>
        </p:nvSpPr>
        <p:spPr>
          <a:xfrm>
            <a:off x="1524000" y="1711056"/>
            <a:ext cx="9084734" cy="4807303"/>
          </a:xfrm>
          <a:prstGeom prst="rect">
            <a:avLst/>
          </a:prstGeom>
        </p:spPr>
        <p:txBody>
          <a:bodyPr wrap="square">
            <a:spAutoFit/>
          </a:bodyPr>
          <a:lstStyle/>
          <a:p>
            <a:pPr algn="just">
              <a:lnSpc>
                <a:spcPct val="107000"/>
              </a:lnSpc>
              <a:spcBef>
                <a:spcPts val="0"/>
              </a:spcBef>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400" b="1" dirty="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r>
              <a:rPr lang="en-US" sz="1400" b="1" dirty="0">
                <a:ea typeface="Calibri" panose="020F0502020204030204" pitchFamily="34" charset="0"/>
                <a:cs typeface="Times New Roman" panose="02020603050405020304" pitchFamily="18" charset="0"/>
              </a:rPr>
              <a:t>Hurricane Katrina struck KAFB and surrounding Gulf Coast Communities 29 August 2005 causing almost a billion dollars in damage to KAFB.</a:t>
            </a:r>
          </a:p>
          <a:p>
            <a:pPr marL="214313" indent="-214313" algn="just">
              <a:lnSpc>
                <a:spcPct val="107000"/>
              </a:lnSpc>
              <a:spcBef>
                <a:spcPts val="0"/>
              </a:spcBef>
              <a:buFont typeface="Arial" panose="020B0604020202020204" pitchFamily="34" charset="0"/>
              <a:buChar char="•"/>
            </a:pPr>
            <a:r>
              <a:rPr lang="en-US" sz="1400" b="1" dirty="0">
                <a:ea typeface="Calibri" panose="020F0502020204030204" pitchFamily="34" charset="0"/>
              </a:rPr>
              <a:t>KAFB promptly resumed technical training 20 October 2005 by executing Operation DRAGON COMEBACK.</a:t>
            </a:r>
          </a:p>
          <a:p>
            <a:pPr marL="214313" indent="-214313" algn="just">
              <a:lnSpc>
                <a:spcPct val="107000"/>
              </a:lnSpc>
              <a:spcBef>
                <a:spcPts val="0"/>
              </a:spcBef>
              <a:buFont typeface="Arial" panose="020B0604020202020204" pitchFamily="34" charset="0"/>
              <a:buChar char="•"/>
            </a:pPr>
            <a:r>
              <a:rPr lang="en-US" sz="1400" b="1" dirty="0">
                <a:solidFill>
                  <a:srgbClr val="000000"/>
                </a:solidFill>
                <a:ea typeface="Calibri" panose="020F0502020204030204" pitchFamily="34" charset="0"/>
              </a:rPr>
              <a:t>The first officers graduated from the Undergraduate Cyber Training (UCT) program 7 December 2010.</a:t>
            </a:r>
            <a:endParaRPr lang="en-US" sz="135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2981B7C-402F-DD81-2F2C-A82273518B24}"/>
              </a:ext>
            </a:extLst>
          </p:cNvPr>
          <p:cNvSpPr txBox="1"/>
          <p:nvPr/>
        </p:nvSpPr>
        <p:spPr>
          <a:xfrm>
            <a:off x="3329171" y="1185564"/>
            <a:ext cx="5672400" cy="344069"/>
          </a:xfrm>
          <a:prstGeom prst="rect">
            <a:avLst/>
          </a:prstGeom>
          <a:noFill/>
        </p:spPr>
        <p:txBody>
          <a:bodyPr wrap="square" rtlCol="0">
            <a:spAutoFit/>
          </a:bodyPr>
          <a:lstStyle/>
          <a:p>
            <a:pPr algn="ctr">
              <a:lnSpc>
                <a:spcPct val="107000"/>
              </a:lnSpc>
              <a:spcAft>
                <a:spcPts val="600"/>
              </a:spcAft>
            </a:pPr>
            <a:r>
              <a:rPr lang="en-US" sz="1600" b="1" dirty="0">
                <a:ea typeface="Calibri" panose="020F0502020204030204" pitchFamily="34" charset="0"/>
                <a:cs typeface="Times New Roman" panose="02020603050405020304" pitchFamily="18" charset="0"/>
              </a:rPr>
              <a:t>Aerial photograph of modern day Keesler Air Force Base</a:t>
            </a:r>
            <a:endParaRPr lang="en-US" sz="1600" dirty="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38ADCD3F-3E40-A18D-6507-4C44E1FD06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4161" y="1711055"/>
            <a:ext cx="6683021" cy="3383280"/>
          </a:xfrm>
          <a:prstGeom prst="rect">
            <a:avLst/>
          </a:prstGeom>
        </p:spPr>
      </p:pic>
    </p:spTree>
    <p:extLst>
      <p:ext uri="{BB962C8B-B14F-4D97-AF65-F5344CB8AC3E}">
        <p14:creationId xmlns:p14="http://schemas.microsoft.com/office/powerpoint/2010/main" val="1221109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11182" y="88129"/>
            <a:ext cx="4287982" cy="713509"/>
          </a:xfrm>
        </p:spPr>
        <p:txBody>
          <a:bodyPr/>
          <a:lstStyle/>
          <a:p>
            <a:pPr algn="ctr"/>
            <a:r>
              <a:rPr lang="en-US" sz="2800" dirty="0">
                <a:solidFill>
                  <a:srgbClr val="002060"/>
                </a:solidFill>
              </a:rPr>
              <a:t>Keesler AFB History</a:t>
            </a:r>
          </a:p>
        </p:txBody>
      </p:sp>
      <p:sp>
        <p:nvSpPr>
          <p:cNvPr id="5" name="Subtitle 4"/>
          <p:cNvSpPr>
            <a:spLocks noGrp="1"/>
          </p:cNvSpPr>
          <p:nvPr>
            <p:ph type="subTitle" idx="1"/>
          </p:nvPr>
        </p:nvSpPr>
        <p:spPr>
          <a:xfrm>
            <a:off x="1553633" y="1266673"/>
            <a:ext cx="9084734" cy="4222464"/>
          </a:xfrm>
          <a:prstGeom prst="rect">
            <a:avLst/>
          </a:prstGeom>
        </p:spPr>
        <p:txBody>
          <a:bodyPr wrap="square">
            <a:spAutoFit/>
          </a:bodyPr>
          <a:lstStyle/>
          <a:p>
            <a:pPr algn="just">
              <a:lnSpc>
                <a:spcPct val="107000"/>
              </a:lnSpc>
              <a:spcBef>
                <a:spcPts val="0"/>
              </a:spcBef>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r>
              <a:rPr lang="en-US" sz="1400" b="1" dirty="0">
                <a:ea typeface="Calibri" panose="020F0502020204030204" pitchFamily="34" charset="0"/>
              </a:rPr>
              <a:t>Base leaders, community partners, and Biloxi elected representatives gathered at the Biloxi Visitors Center on 3 June 2016 to celebrate Biloxi/Keesler Partnership Day. The evening event highlighted Keesler’s partnership with the City of Biloxi </a:t>
            </a:r>
            <a:r>
              <a:rPr lang="en-US" sz="1400" b="1" dirty="0">
                <a:ea typeface="Calibri" panose="020F0502020204030204" pitchFamily="34" charset="0"/>
                <a:cs typeface="Times New Roman" panose="02020603050405020304" pitchFamily="18" charset="0"/>
              </a:rPr>
              <a:t>through a city proclamation read by the city’s Mayor, Andrew Gilich and a Keesler </a:t>
            </a:r>
            <a:r>
              <a:rPr lang="en-US" sz="1400" b="1" dirty="0">
                <a:ea typeface="Calibri" panose="020F0502020204030204" pitchFamily="34" charset="0"/>
              </a:rPr>
              <a:t>historical display featuring Keesler’s 75 years on the Gulf Coast.</a:t>
            </a:r>
          </a:p>
          <a:p>
            <a:pPr marL="214313" indent="-214313" algn="just">
              <a:lnSpc>
                <a:spcPct val="107000"/>
              </a:lnSpc>
              <a:spcBef>
                <a:spcPts val="0"/>
              </a:spcBef>
              <a:buFont typeface="Arial" panose="020B0604020202020204" pitchFamily="34" charset="0"/>
              <a:buChar char="•"/>
            </a:pPr>
            <a:r>
              <a:rPr lang="en-US" sz="1400" b="1" dirty="0">
                <a:ea typeface="Calibri" panose="020F0502020204030204" pitchFamily="34" charset="0"/>
                <a:cs typeface="Times New Roman" panose="02020603050405020304" pitchFamily="18" charset="0"/>
              </a:rPr>
              <a:t>Airmen of the 81 Medical Operations Squadron carried out the first Micra T</a:t>
            </a:r>
            <a:r>
              <a:rPr lang="en-US" sz="1400" b="1" dirty="0">
                <a:ea typeface="Calibri" panose="020F0502020204030204" pitchFamily="34" charset="0"/>
              </a:rPr>
              <a:t>ranscatheter Pacing System for patient insertion procedure in the Air Force 13 April 2017. They</a:t>
            </a:r>
            <a:r>
              <a:rPr lang="en-US" sz="1400" b="1" dirty="0">
                <a:ea typeface="Calibri" panose="020F0502020204030204" pitchFamily="34" charset="0"/>
                <a:cs typeface="Times New Roman" panose="02020603050405020304" pitchFamily="18" charset="0"/>
              </a:rPr>
              <a:t> </a:t>
            </a:r>
            <a:r>
              <a:rPr lang="en-US" sz="1400" b="1" dirty="0">
                <a:ea typeface="Calibri" panose="020F0502020204030204" pitchFamily="34" charset="0"/>
              </a:rPr>
              <a:t>implanted the smallest pacemaker in the world for patients with bradycardia at</a:t>
            </a:r>
            <a:r>
              <a:rPr lang="en-US" sz="1400" b="1" dirty="0">
                <a:ea typeface="Calibri" panose="020F0502020204030204" pitchFamily="34" charset="0"/>
                <a:cs typeface="Times New Roman" panose="02020603050405020304" pitchFamily="18" charset="0"/>
              </a:rPr>
              <a:t> </a:t>
            </a:r>
            <a:r>
              <a:rPr lang="en-US" sz="1400" b="1" dirty="0">
                <a:ea typeface="Calibri" panose="020F0502020204030204" pitchFamily="34" charset="0"/>
              </a:rPr>
              <a:t>Keesler Medical Center. The device is approximately the size of a vitamin and it weighs the same as a penny</a:t>
            </a:r>
            <a:r>
              <a:rPr lang="en-US" sz="1400" dirty="0">
                <a:ea typeface="Calibri" panose="020F0502020204030204" pitchFamily="34" charset="0"/>
              </a:rPr>
              <a:t>.</a:t>
            </a:r>
          </a:p>
          <a:p>
            <a:pPr marL="214313" indent="-214313" algn="just">
              <a:lnSpc>
                <a:spcPct val="107000"/>
              </a:lnSpc>
              <a:spcBef>
                <a:spcPts val="0"/>
              </a:spcBef>
              <a:buFont typeface="Arial" panose="020B0604020202020204" pitchFamily="34" charset="0"/>
              <a:buChar char="•"/>
            </a:pPr>
            <a:r>
              <a:rPr lang="en-US" sz="1400" b="1" dirty="0">
                <a:solidFill>
                  <a:srgbClr val="000000"/>
                </a:solidFill>
                <a:ea typeface="Calibri" panose="020F0502020204030204" pitchFamily="34" charset="0"/>
              </a:rPr>
              <a:t>KAFB, Biloxi, and State of Mississippi leaders announced a 37 million dollar Division Street new main gate construction project during a ceremony at KAFB 1 June 2017. The event highlighted the Air Force Community Partnership Program that KAFB started on 3 May 2017. </a:t>
            </a:r>
            <a:r>
              <a:rPr lang="en-US" sz="1400" b="1" dirty="0">
                <a:ea typeface="Calibri" panose="020F0502020204030204" pitchFamily="34" charset="0"/>
              </a:rPr>
              <a:t>	</a:t>
            </a:r>
          </a:p>
          <a:p>
            <a:pPr marL="214313" indent="-214313" algn="just">
              <a:lnSpc>
                <a:spcPct val="107000"/>
              </a:lnSpc>
              <a:spcBef>
                <a:spcPts val="0"/>
              </a:spcBef>
              <a:buFont typeface="Arial" panose="020B0604020202020204" pitchFamily="34" charset="0"/>
              <a:buChar char="•"/>
            </a:pPr>
            <a:r>
              <a:rPr lang="en-US" sz="1400" b="1" dirty="0">
                <a:ea typeface="Calibri" panose="020F0502020204030204" pitchFamily="34" charset="0"/>
              </a:rPr>
              <a:t>The Air Education and Training Command (AETC) recognized the 81 Training Wing (81 TRW) with 2017 </a:t>
            </a:r>
            <a:r>
              <a:rPr lang="en-US" sz="1400" b="1" dirty="0">
                <a:solidFill>
                  <a:srgbClr val="000000"/>
                </a:solidFill>
                <a:ea typeface="Calibri" panose="020F0502020204030204" pitchFamily="34" charset="0"/>
              </a:rPr>
              <a:t>Innovation Challenge Mission Accomplishment award 19 March 2018. Additionally, the 81 TRW earned a monetary award the unit may spend for any operations and maintenance fund purchases. The 81 TRW received this honor during the AETC Senior Leadership Conference at Vandenberg Air Force Base, CA. The event occurred 19 through 21 March 2018. </a:t>
            </a:r>
            <a:endParaRPr lang="en-US" sz="135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A91A684-B61E-48A6-6D6B-E9D75A588810}"/>
              </a:ext>
            </a:extLst>
          </p:cNvPr>
          <p:cNvSpPr txBox="1"/>
          <p:nvPr/>
        </p:nvSpPr>
        <p:spPr>
          <a:xfrm>
            <a:off x="4363974" y="1266674"/>
            <a:ext cx="3236086" cy="407035"/>
          </a:xfrm>
          <a:prstGeom prst="rect">
            <a:avLst/>
          </a:prstGeom>
          <a:noFill/>
        </p:spPr>
        <p:txBody>
          <a:bodyPr wrap="square" rtlCol="0">
            <a:spAutoFit/>
          </a:bodyPr>
          <a:lstStyle/>
          <a:p>
            <a:pPr algn="ctr">
              <a:lnSpc>
                <a:spcPct val="107000"/>
              </a:lnSpc>
            </a:pPr>
            <a:r>
              <a:rPr lang="en-US" sz="2000" b="1" dirty="0">
                <a:latin typeface="+mj-lt"/>
                <a:ea typeface="Calibri" panose="020F0502020204030204" pitchFamily="34" charset="0"/>
                <a:cs typeface="Times New Roman" panose="02020603050405020304" pitchFamily="18" charset="0"/>
              </a:rPr>
              <a:t>Community Milestones</a:t>
            </a:r>
          </a:p>
        </p:txBody>
      </p:sp>
    </p:spTree>
    <p:extLst>
      <p:ext uri="{BB962C8B-B14F-4D97-AF65-F5344CB8AC3E}">
        <p14:creationId xmlns:p14="http://schemas.microsoft.com/office/powerpoint/2010/main" val="1241774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82098" y="156496"/>
            <a:ext cx="4287982" cy="713509"/>
          </a:xfrm>
        </p:spPr>
        <p:txBody>
          <a:bodyPr/>
          <a:lstStyle/>
          <a:p>
            <a:pPr algn="ctr"/>
            <a:r>
              <a:rPr lang="en-US" sz="2800" dirty="0">
                <a:solidFill>
                  <a:srgbClr val="002060"/>
                </a:solidFill>
              </a:rPr>
              <a:t>Keesler AFB History</a:t>
            </a:r>
          </a:p>
        </p:txBody>
      </p:sp>
      <p:sp>
        <p:nvSpPr>
          <p:cNvPr id="5" name="Subtitle 4"/>
          <p:cNvSpPr>
            <a:spLocks noGrp="1"/>
          </p:cNvSpPr>
          <p:nvPr>
            <p:ph type="subTitle" idx="1"/>
          </p:nvPr>
        </p:nvSpPr>
        <p:spPr>
          <a:xfrm>
            <a:off x="1524001" y="1322170"/>
            <a:ext cx="9084178" cy="1926386"/>
          </a:xfrm>
          <a:prstGeom prst="rect">
            <a:avLst/>
          </a:prstGeom>
        </p:spPr>
        <p:txBody>
          <a:bodyPr wrap="square">
            <a:spAutoFit/>
          </a:bodyPr>
          <a:lstStyle/>
          <a:p>
            <a:pPr algn="just">
              <a:lnSpc>
                <a:spcPct val="107000"/>
              </a:lnSpc>
              <a:spcBef>
                <a:spcPts val="0"/>
              </a:spcBef>
            </a:pPr>
            <a:r>
              <a:rPr lang="en-US" sz="1600" b="1" dirty="0">
                <a:solidFill>
                  <a:srgbClr val="000000"/>
                </a:solidFill>
                <a:ea typeface="Times New Roman" panose="02020603050405020304" pitchFamily="18" charset="0"/>
              </a:rPr>
              <a:t>Colonel William Hunter, 81 TRW/CC, and Biloxi Mayor, Andrew “FoFo” Gilich, slashed the ribbon during the Division Street Gate Ribbon Cutting Ceremony 26 May 2022. Additionally, Major General Michele Edmondson, 2nd AF/CC, took part in the ribbon cutting. Furthermore, Colonel Hunter provided remarks. Brigadier General Thomas Harrell, (AFMRA/CC), U.S. Representative Steven Palazzo, and several other distinguished visitors also attended the ceremony. The new Visitor Control Center (VCC) opened at the Division Street Gate 15 August 2022. </a:t>
            </a:r>
            <a:endParaRPr lang="en-US" sz="1600" dirty="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A91A684-B61E-48A6-6D6B-E9D75A588810}"/>
              </a:ext>
            </a:extLst>
          </p:cNvPr>
          <p:cNvSpPr txBox="1"/>
          <p:nvPr/>
        </p:nvSpPr>
        <p:spPr>
          <a:xfrm>
            <a:off x="3914900" y="1030972"/>
            <a:ext cx="4022378" cy="407035"/>
          </a:xfrm>
          <a:prstGeom prst="rect">
            <a:avLst/>
          </a:prstGeom>
          <a:noFill/>
        </p:spPr>
        <p:txBody>
          <a:bodyPr wrap="square" rtlCol="0">
            <a:spAutoFit/>
          </a:bodyPr>
          <a:lstStyle/>
          <a:p>
            <a:pPr algn="ctr">
              <a:lnSpc>
                <a:spcPct val="107000"/>
              </a:lnSpc>
            </a:pPr>
            <a:r>
              <a:rPr lang="en-US" sz="2000" b="1" dirty="0">
                <a:latin typeface="+mj-lt"/>
                <a:ea typeface="Calibri" panose="020F0502020204030204" pitchFamily="34" charset="0"/>
                <a:cs typeface="Times New Roman" panose="02020603050405020304" pitchFamily="18" charset="0"/>
              </a:rPr>
              <a:t>Community Mileston</a:t>
            </a:r>
            <a:r>
              <a:rPr lang="en-US" b="1" dirty="0">
                <a:latin typeface="+mj-lt"/>
                <a:ea typeface="Calibri" panose="020F0502020204030204" pitchFamily="34" charset="0"/>
                <a:cs typeface="Times New Roman" panose="02020603050405020304" pitchFamily="18" charset="0"/>
              </a:rPr>
              <a:t>es</a:t>
            </a:r>
          </a:p>
        </p:txBody>
      </p:sp>
      <p:pic>
        <p:nvPicPr>
          <p:cNvPr id="3080" name="Picture 8">
            <a:extLst>
              <a:ext uri="{FF2B5EF4-FFF2-40B4-BE49-F238E27FC236}">
                <a16:creationId xmlns:a16="http://schemas.microsoft.com/office/drawing/2014/main" id="{78450502-57A5-1D79-B2CB-BBB7FA1B27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319" y="857250"/>
            <a:ext cx="0" cy="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F794AA40-98CC-FB35-953E-7BC94177F0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0290" y="2917778"/>
            <a:ext cx="5331137" cy="34747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748B062-88F5-0A63-FE2D-968607720C06}"/>
              </a:ext>
            </a:extLst>
          </p:cNvPr>
          <p:cNvSpPr txBox="1"/>
          <p:nvPr/>
        </p:nvSpPr>
        <p:spPr>
          <a:xfrm>
            <a:off x="2072926" y="3612566"/>
            <a:ext cx="2179177" cy="954107"/>
          </a:xfrm>
          <a:prstGeom prst="rect">
            <a:avLst/>
          </a:prstGeom>
          <a:noFill/>
        </p:spPr>
        <p:txBody>
          <a:bodyPr wrap="square" rtlCol="0">
            <a:spAutoFit/>
          </a:bodyPr>
          <a:lstStyle/>
          <a:p>
            <a:r>
              <a:rPr lang="en-US" sz="1400" b="1" dirty="0">
                <a:solidFill>
                  <a:srgbClr val="000000"/>
                </a:solidFill>
                <a:latin typeface="+mj-lt"/>
                <a:ea typeface="Times New Roman" panose="02020603050405020304" pitchFamily="18" charset="0"/>
              </a:rPr>
              <a:t>Division Street Gate Ribbon Cutting Ceremony on 26 May 2022. (U.S. Air Force Photo by Kemberly Groue</a:t>
            </a:r>
            <a:endParaRPr lang="en-US" sz="1400" dirty="0">
              <a:latin typeface="+mj-lt"/>
            </a:endParaRPr>
          </a:p>
        </p:txBody>
      </p:sp>
    </p:spTree>
    <p:extLst>
      <p:ext uri="{BB962C8B-B14F-4D97-AF65-F5344CB8AC3E}">
        <p14:creationId xmlns:p14="http://schemas.microsoft.com/office/powerpoint/2010/main" val="148985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36819" y="199225"/>
            <a:ext cx="4287982" cy="713509"/>
          </a:xfrm>
        </p:spPr>
        <p:txBody>
          <a:bodyPr/>
          <a:lstStyle/>
          <a:p>
            <a:pPr algn="ctr"/>
            <a:r>
              <a:rPr lang="en-US" sz="2800" dirty="0">
                <a:solidFill>
                  <a:srgbClr val="002060"/>
                </a:solidFill>
              </a:rPr>
              <a:t>Keesler AFB History</a:t>
            </a:r>
          </a:p>
        </p:txBody>
      </p:sp>
      <p:sp>
        <p:nvSpPr>
          <p:cNvPr id="5" name="Subtitle 4"/>
          <p:cNvSpPr>
            <a:spLocks noGrp="1"/>
          </p:cNvSpPr>
          <p:nvPr>
            <p:ph type="subTitle" idx="1"/>
          </p:nvPr>
        </p:nvSpPr>
        <p:spPr>
          <a:xfrm>
            <a:off x="111967" y="1173011"/>
            <a:ext cx="12004214" cy="4908523"/>
          </a:xfrm>
          <a:prstGeom prst="rect">
            <a:avLst/>
          </a:prstGeom>
        </p:spPr>
        <p:txBody>
          <a:bodyPr wrap="square">
            <a:spAutoFit/>
          </a:bodyPr>
          <a:lstStyle/>
          <a:p>
            <a:pPr marL="285750" indent="-285750" algn="just">
              <a:lnSpc>
                <a:spcPct val="107000"/>
              </a:lnSpc>
              <a:spcBef>
                <a:spcPts val="0"/>
              </a:spcBef>
              <a:buFont typeface="Arial" panose="020B0604020202020204" pitchFamily="34" charset="0"/>
              <a:buChar char="•"/>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Bef>
                <a:spcPts val="0"/>
              </a:spcBef>
              <a:buFont typeface="Arial" panose="020B0604020202020204" pitchFamily="34" charset="0"/>
              <a:buChar char="•"/>
            </a:pPr>
            <a:endParaRPr lang="en-US" sz="2000" b="1" dirty="0">
              <a:solidFill>
                <a:srgbClr val="000000"/>
              </a:solidFill>
              <a:ea typeface="Calibri" panose="020F0502020204030204" pitchFamily="34" charset="0"/>
            </a:endParaRPr>
          </a:p>
          <a:p>
            <a:pPr marL="342900" indent="-342900" algn="just">
              <a:lnSpc>
                <a:spcPct val="107000"/>
              </a:lnSpc>
              <a:spcBef>
                <a:spcPts val="0"/>
              </a:spcBef>
              <a:buFont typeface="Arial" panose="020B0604020202020204" pitchFamily="34" charset="0"/>
              <a:buChar char="•"/>
            </a:pPr>
            <a:r>
              <a:rPr lang="en-US" sz="2000" b="1" dirty="0">
                <a:solidFill>
                  <a:srgbClr val="000000"/>
                </a:solidFill>
                <a:ea typeface="Calibri" panose="020F0502020204030204" pitchFamily="34" charset="0"/>
              </a:rPr>
              <a:t>Colonel </a:t>
            </a:r>
            <a:r>
              <a:rPr lang="en-US" sz="2000" b="1" dirty="0">
                <a:ea typeface="Times New Roman" panose="02020603050405020304" pitchFamily="18" charset="0"/>
              </a:rPr>
              <a:t>Heather </a:t>
            </a:r>
            <a:r>
              <a:rPr lang="en-US" sz="2000" b="1" dirty="0">
                <a:solidFill>
                  <a:srgbClr val="000000"/>
                </a:solidFill>
                <a:ea typeface="Calibri" panose="020F0502020204030204" pitchFamily="34" charset="0"/>
              </a:rPr>
              <a:t>Blackwell, 81 TRW/CC, issued a Special Commander’s Alert 15 March 2020 regarding access to the Keesler Medical Center (KMC) in response to the spread of the COVID-19 virus.</a:t>
            </a:r>
          </a:p>
          <a:p>
            <a:pPr marL="342900" indent="-342900" algn="just">
              <a:lnSpc>
                <a:spcPct val="107000"/>
              </a:lnSpc>
              <a:spcBef>
                <a:spcPts val="0"/>
              </a:spcBef>
              <a:buFont typeface="Arial" panose="020B0604020202020204" pitchFamily="34" charset="0"/>
              <a:buChar char="•"/>
            </a:pPr>
            <a:r>
              <a:rPr lang="en-US" sz="2000" b="1" dirty="0">
                <a:solidFill>
                  <a:srgbClr val="000000"/>
                </a:solidFill>
                <a:ea typeface="Calibri" panose="020F0502020204030204" pitchFamily="34" charset="0"/>
              </a:rPr>
              <a:t>The order directed KMC staff and patients to enter the KMC only through the main entrance or the Emergency Room effective 16 March 2020. Furthermore, n</a:t>
            </a:r>
            <a:r>
              <a:rPr lang="en-US" sz="2000" b="1" dirty="0">
                <a:ea typeface="Calibri" panose="020F0502020204030204" pitchFamily="34" charset="0"/>
              </a:rPr>
              <a:t>o individuals under the age of 18 and no individuals with a cough, fever, or cold could visit inpatients effective 16 March 2020.</a:t>
            </a:r>
          </a:p>
          <a:p>
            <a:pPr marL="342900" indent="-342900" algn="just">
              <a:lnSpc>
                <a:spcPct val="107000"/>
              </a:lnSpc>
              <a:spcBef>
                <a:spcPts val="0"/>
              </a:spcBef>
              <a:buFont typeface="Arial" panose="020B0604020202020204" pitchFamily="34" charset="0"/>
              <a:buChar char="•"/>
            </a:pPr>
            <a:r>
              <a:rPr lang="en-US" sz="2000" b="1" dirty="0">
                <a:ea typeface="Calibri" panose="020F0502020204030204" pitchFamily="34" charset="0"/>
              </a:rPr>
              <a:t>Only patients with appointments could visit the outpatient clinics at the KMC effective 16 March 2020.</a:t>
            </a:r>
          </a:p>
          <a:p>
            <a:pPr marL="214313" indent="-214313" algn="l">
              <a:lnSpc>
                <a:spcPct val="107000"/>
              </a:lnSpc>
              <a:spcBef>
                <a:spcPts val="0"/>
              </a:spcBef>
              <a:buFont typeface="Arial" panose="020B0604020202020204" pitchFamily="34" charset="0"/>
              <a:buChar char="•"/>
            </a:pPr>
            <a:r>
              <a:rPr lang="en-US" sz="2000" b="1" dirty="0">
                <a:ea typeface="Times New Roman" panose="02020603050405020304" pitchFamily="18" charset="0"/>
              </a:rPr>
              <a:t>Colonel Heather Blackwell, 81 TRW/CC, heralded the availability of the COVID-19 vaccinations 17 May 2021 to all beneficiaries at the Keesler Medical Center (KMC).</a:t>
            </a:r>
            <a:endParaRPr lang="en-US" sz="2000" b="1" dirty="0">
              <a:ea typeface="Calibri" panose="020F0502020204030204" pitchFamily="34" charset="0"/>
            </a:endParaRPr>
          </a:p>
          <a:p>
            <a:pPr marL="214313" indent="-214313" algn="l">
              <a:lnSpc>
                <a:spcPct val="107000"/>
              </a:lnSpc>
              <a:spcBef>
                <a:spcPts val="0"/>
              </a:spcBef>
              <a:buFont typeface="Arial" panose="020B0604020202020204" pitchFamily="34" charset="0"/>
              <a:buChar char="•"/>
            </a:pPr>
            <a:r>
              <a:rPr lang="en-US" sz="2000" b="1" dirty="0">
                <a:ea typeface="Calibri" panose="020F0502020204030204" pitchFamily="34" charset="0"/>
              </a:rPr>
              <a:t>Colonel William Hunter, 81TRW/CC, emphasized to the KAFB community after he took command of KAFB on 17 June 2021 that we must co-exist with the public health threat from COVID-19. He routinely directed KAFB to maintain COVID-19 mitigation protocols.</a:t>
            </a:r>
            <a:endParaRPr lang="en-US" sz="135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A91A684-B61E-48A6-6D6B-E9D75A588810}"/>
              </a:ext>
            </a:extLst>
          </p:cNvPr>
          <p:cNvSpPr txBox="1"/>
          <p:nvPr/>
        </p:nvSpPr>
        <p:spPr>
          <a:xfrm>
            <a:off x="4217752" y="1173011"/>
            <a:ext cx="3552280" cy="470000"/>
          </a:xfrm>
          <a:prstGeom prst="rect">
            <a:avLst/>
          </a:prstGeom>
          <a:noFill/>
        </p:spPr>
        <p:txBody>
          <a:bodyPr wrap="square" rtlCol="0">
            <a:spAutoFit/>
          </a:bodyPr>
          <a:lstStyle/>
          <a:p>
            <a:pPr algn="ctr">
              <a:lnSpc>
                <a:spcPct val="107000"/>
              </a:lnSpc>
            </a:pPr>
            <a:r>
              <a:rPr lang="en-US" sz="2400" b="1" dirty="0">
                <a:latin typeface="Arial" panose="020B0604020202020204" pitchFamily="34" charset="0"/>
                <a:ea typeface="Calibri" panose="020F0502020204030204" pitchFamily="34" charset="0"/>
                <a:cs typeface="Arial" panose="020B0604020202020204" pitchFamily="34" charset="0"/>
              </a:rPr>
              <a:t>COVID-19 Pandemic</a:t>
            </a:r>
          </a:p>
        </p:txBody>
      </p:sp>
    </p:spTree>
    <p:extLst>
      <p:ext uri="{BB962C8B-B14F-4D97-AF65-F5344CB8AC3E}">
        <p14:creationId xmlns:p14="http://schemas.microsoft.com/office/powerpoint/2010/main" val="3094403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6C6A8-025C-A63A-71FD-46F968C382A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48A96E9-3D94-6A87-F565-7436EDC7B084}"/>
              </a:ext>
            </a:extLst>
          </p:cNvPr>
          <p:cNvSpPr>
            <a:spLocks noGrp="1"/>
          </p:cNvSpPr>
          <p:nvPr>
            <p:ph type="ctrTitle"/>
          </p:nvPr>
        </p:nvSpPr>
        <p:spPr>
          <a:xfrm>
            <a:off x="3636819" y="199225"/>
            <a:ext cx="4287982" cy="713509"/>
          </a:xfrm>
        </p:spPr>
        <p:txBody>
          <a:bodyPr/>
          <a:lstStyle/>
          <a:p>
            <a:pPr algn="ctr"/>
            <a:r>
              <a:rPr lang="en-US" sz="2800" dirty="0">
                <a:solidFill>
                  <a:srgbClr val="002060"/>
                </a:solidFill>
              </a:rPr>
              <a:t>Keesler AFB History</a:t>
            </a:r>
          </a:p>
        </p:txBody>
      </p:sp>
      <p:sp>
        <p:nvSpPr>
          <p:cNvPr id="5" name="Subtitle 4">
            <a:extLst>
              <a:ext uri="{FF2B5EF4-FFF2-40B4-BE49-F238E27FC236}">
                <a16:creationId xmlns:a16="http://schemas.microsoft.com/office/drawing/2014/main" id="{9DE9E1DC-AA64-853B-6A08-DF299D76959A}"/>
              </a:ext>
            </a:extLst>
          </p:cNvPr>
          <p:cNvSpPr>
            <a:spLocks noGrp="1"/>
          </p:cNvSpPr>
          <p:nvPr>
            <p:ph type="subTitle" idx="1"/>
          </p:nvPr>
        </p:nvSpPr>
        <p:spPr>
          <a:xfrm>
            <a:off x="256413" y="1173011"/>
            <a:ext cx="11811762" cy="5363007"/>
          </a:xfrm>
          <a:prstGeom prst="rect">
            <a:avLst/>
          </a:prstGeom>
        </p:spPr>
        <p:txBody>
          <a:bodyPr wrap="square">
            <a:spAutoFit/>
          </a:bodyPr>
          <a:lstStyle/>
          <a:p>
            <a:pPr algn="just">
              <a:lnSpc>
                <a:spcPct val="107000"/>
              </a:lnSpc>
              <a:spcBef>
                <a:spcPts val="0"/>
              </a:spcBef>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pPr>
            <a:endParaRPr lang="en-US" sz="1350" b="1" dirty="0">
              <a:solidFill>
                <a:srgbClr val="000000"/>
              </a:solidFill>
              <a:latin typeface="Times New Roman" panose="02020603050405020304" pitchFamily="18" charset="0"/>
              <a:ea typeface="Calibri" panose="020F0502020204030204" pitchFamily="34" charset="0"/>
            </a:endParaRPr>
          </a:p>
          <a:p>
            <a:pPr marL="214313" indent="-214313" algn="just">
              <a:lnSpc>
                <a:spcPct val="107000"/>
              </a:lnSpc>
              <a:spcBef>
                <a:spcPts val="0"/>
              </a:spcBef>
              <a:buFont typeface="Arial" panose="020B0604020202020204" pitchFamily="34" charset="0"/>
              <a:buChar char="•"/>
            </a:pP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400" b="1" dirty="0">
              <a:effectLst/>
              <a:ea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400" b="1" dirty="0">
              <a:ea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400" b="1" dirty="0">
              <a:effectLst/>
              <a:ea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r>
              <a:rPr lang="en-US" sz="1800" b="1" dirty="0">
                <a:effectLst/>
                <a:ea typeface="Times New Roman" panose="02020603050405020304" pitchFamily="18" charset="0"/>
              </a:rPr>
              <a:t>Detachment 5 of the 737th Training Group (737th TRG) received 58 recruits at KAFB on 7 and 8 April 2020. This action started the Keesler BMT Proof of Concept. The recruits incurred a 14-day Restriction of Movement (ROM) at the start of their training. The KAFB BMT allowed Lackland Air Force Base, Texas to disperse recruits from that centralized Air Force BMT location as a COVID-19 mitigation measure. The KAFB recruits trained for six weeks.</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E3E9F20-FCBA-74A2-D1A5-E3BF54D16641}"/>
              </a:ext>
            </a:extLst>
          </p:cNvPr>
          <p:cNvSpPr txBox="1"/>
          <p:nvPr/>
        </p:nvSpPr>
        <p:spPr>
          <a:xfrm>
            <a:off x="256413" y="1173011"/>
            <a:ext cx="11391899" cy="458780"/>
          </a:xfrm>
          <a:prstGeom prst="rect">
            <a:avLst/>
          </a:prstGeom>
          <a:noFill/>
        </p:spPr>
        <p:txBody>
          <a:bodyPr wrap="square" rtlCol="0">
            <a:spAutoFit/>
          </a:bodyPr>
          <a:lstStyle/>
          <a:p>
            <a:pPr algn="ctr">
              <a:lnSpc>
                <a:spcPct val="107000"/>
              </a:lnSpc>
            </a:pPr>
            <a:r>
              <a:rPr lang="en-US" sz="2400" b="1" dirty="0">
                <a:latin typeface="Arial" panose="020B0604020202020204" pitchFamily="34" charset="0"/>
                <a:ea typeface="Calibri" panose="020F0502020204030204" pitchFamily="34" charset="0"/>
                <a:cs typeface="Arial" panose="020B0604020202020204" pitchFamily="34" charset="0"/>
              </a:rPr>
              <a:t>COVID-19 Pandemic: </a:t>
            </a:r>
            <a:r>
              <a:rPr lang="en-US" sz="2400" b="1" dirty="0">
                <a:effectLst/>
                <a:latin typeface="Arial" panose="020B0604020202020204" pitchFamily="34" charset="0"/>
                <a:ea typeface="Times New Roman" panose="02020603050405020304" pitchFamily="18" charset="0"/>
                <a:cs typeface="Arial" panose="020B0604020202020204" pitchFamily="34" charset="0"/>
              </a:rPr>
              <a:t>Keesler Basic Military Training (BMT) Proof of Concept</a:t>
            </a:r>
            <a:endParaRPr lang="en-US" sz="2400" b="1" dirty="0">
              <a:latin typeface="Arial" panose="020B0604020202020204" pitchFamily="34" charset="0"/>
              <a:ea typeface="Calibri" panose="020F0502020204030204" pitchFamily="34" charset="0"/>
              <a:cs typeface="Arial" panose="020B0604020202020204" pitchFamily="34" charset="0"/>
            </a:endParaRPr>
          </a:p>
        </p:txBody>
      </p:sp>
      <p:pic>
        <p:nvPicPr>
          <p:cNvPr id="7" name="Picture 6" descr="A picture containing outdoor, ground&#10;&#10;Description automatically generated">
            <a:extLst>
              <a:ext uri="{FF2B5EF4-FFF2-40B4-BE49-F238E27FC236}">
                <a16:creationId xmlns:a16="http://schemas.microsoft.com/office/drawing/2014/main" id="{992E522E-1C24-0F6A-C33D-17702167C3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88" y="1600200"/>
            <a:ext cx="5067504" cy="3383280"/>
          </a:xfrm>
          <a:prstGeom prst="rect">
            <a:avLst/>
          </a:prstGeom>
        </p:spPr>
      </p:pic>
      <p:sp>
        <p:nvSpPr>
          <p:cNvPr id="9" name="TextBox 8">
            <a:extLst>
              <a:ext uri="{FF2B5EF4-FFF2-40B4-BE49-F238E27FC236}">
                <a16:creationId xmlns:a16="http://schemas.microsoft.com/office/drawing/2014/main" id="{BC8E38DD-7278-BC82-3F3D-15F6CBA51273}"/>
              </a:ext>
            </a:extLst>
          </p:cNvPr>
          <p:cNvSpPr txBox="1"/>
          <p:nvPr/>
        </p:nvSpPr>
        <p:spPr>
          <a:xfrm flipH="1">
            <a:off x="6096000" y="1663382"/>
            <a:ext cx="5219698" cy="2462213"/>
          </a:xfrm>
          <a:prstGeom prst="rect">
            <a:avLst/>
          </a:prstGeom>
          <a:noFill/>
        </p:spPr>
        <p:txBody>
          <a:bodyPr wrap="square" rtlCol="0">
            <a:spAutoFit/>
          </a:bodyPr>
          <a:lstStyle/>
          <a:p>
            <a:r>
              <a:rPr lang="en-US" sz="1400" b="0" i="0" dirty="0">
                <a:effectLst/>
                <a:latin typeface="Arial" panose="020B0604020202020204" pitchFamily="34" charset="0"/>
                <a:cs typeface="Arial" panose="020B0604020202020204" pitchFamily="34" charset="0"/>
              </a:rPr>
              <a:t>U.S. Air Force Tech. Sgt. RaShawn Duffy, 37th Training Wing Detachment 5 military training instructor, delivers instruction to trainees outside Erwin Manor at Keesler Air Force Base, Mississippi, April 7, 2020. Keesler was the newest training site for 58 incoming basic military training Airmen. With proactive planning and protective measures already in place in response to the COVID-19 pandemic, Keesler hosted the 37th TRW Detachment 5 to better protect the health and safety of the trainees and military training instructors while also providing relief to Lackland Air Force Base's training infrastructure. (U.S. Air Force photo by Kemberly Groue)</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0012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31D54-B263-A1E5-780C-C0D54D997DE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BB8638A-F69B-0277-32B8-39C93963704D}"/>
              </a:ext>
            </a:extLst>
          </p:cNvPr>
          <p:cNvSpPr>
            <a:spLocks noGrp="1"/>
          </p:cNvSpPr>
          <p:nvPr>
            <p:ph type="ctrTitle"/>
          </p:nvPr>
        </p:nvSpPr>
        <p:spPr>
          <a:xfrm>
            <a:off x="3636819" y="199225"/>
            <a:ext cx="4287982" cy="713509"/>
          </a:xfrm>
        </p:spPr>
        <p:txBody>
          <a:bodyPr/>
          <a:lstStyle/>
          <a:p>
            <a:pPr algn="ctr"/>
            <a:r>
              <a:rPr lang="en-US" sz="2800" dirty="0">
                <a:solidFill>
                  <a:srgbClr val="002060"/>
                </a:solidFill>
              </a:rPr>
              <a:t>Keesler AFB History</a:t>
            </a:r>
          </a:p>
        </p:txBody>
      </p:sp>
      <p:sp>
        <p:nvSpPr>
          <p:cNvPr id="5" name="Subtitle 4">
            <a:extLst>
              <a:ext uri="{FF2B5EF4-FFF2-40B4-BE49-F238E27FC236}">
                <a16:creationId xmlns:a16="http://schemas.microsoft.com/office/drawing/2014/main" id="{1CDDFAAD-5E70-F298-89A2-3299D628C2C4}"/>
              </a:ext>
            </a:extLst>
          </p:cNvPr>
          <p:cNvSpPr>
            <a:spLocks noGrp="1"/>
          </p:cNvSpPr>
          <p:nvPr>
            <p:ph type="subTitle" idx="1"/>
          </p:nvPr>
        </p:nvSpPr>
        <p:spPr>
          <a:xfrm>
            <a:off x="246887" y="1275220"/>
            <a:ext cx="11592687" cy="5195268"/>
          </a:xfrm>
          <a:prstGeom prst="rect">
            <a:avLst/>
          </a:prstGeom>
        </p:spPr>
        <p:txBody>
          <a:bodyPr wrap="square">
            <a:spAutoFit/>
          </a:bodyPr>
          <a:lstStyle/>
          <a:p>
            <a:pPr algn="just">
              <a:lnSpc>
                <a:spcPct val="107000"/>
              </a:lnSpc>
              <a:spcBef>
                <a:spcPts val="0"/>
              </a:spcBef>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800" b="1" dirty="0">
              <a:ea typeface="Calibri" panose="020F0502020204030204" pitchFamily="34" charset="0"/>
            </a:endParaRPr>
          </a:p>
          <a:p>
            <a:pPr marL="214313" indent="-214313" algn="just">
              <a:lnSpc>
                <a:spcPct val="107000"/>
              </a:lnSpc>
              <a:spcBef>
                <a:spcPts val="0"/>
              </a:spcBef>
              <a:buFont typeface="Arial" panose="020B0604020202020204" pitchFamily="34" charset="0"/>
              <a:buChar char="•"/>
            </a:pPr>
            <a:endParaRPr lang="en-US" sz="1800" b="1" dirty="0">
              <a:ea typeface="Calibri" panose="020F0502020204030204" pitchFamily="34" charset="0"/>
            </a:endParaRPr>
          </a:p>
          <a:p>
            <a:pPr marL="214313" indent="-214313" algn="just">
              <a:lnSpc>
                <a:spcPct val="107000"/>
              </a:lnSpc>
              <a:spcBef>
                <a:spcPts val="0"/>
              </a:spcBef>
              <a:buFont typeface="Arial" panose="020B0604020202020204" pitchFamily="34" charset="0"/>
              <a:buChar char="•"/>
            </a:pPr>
            <a:endParaRPr lang="en-US" sz="1800" b="1" dirty="0">
              <a:ea typeface="Calibri" panose="020F0502020204030204" pitchFamily="34" charset="0"/>
            </a:endParaRPr>
          </a:p>
          <a:p>
            <a:pPr marL="214313" indent="-214313" algn="just">
              <a:lnSpc>
                <a:spcPct val="107000"/>
              </a:lnSpc>
              <a:spcBef>
                <a:spcPts val="0"/>
              </a:spcBef>
              <a:buFont typeface="Arial" panose="020B0604020202020204" pitchFamily="34" charset="0"/>
              <a:buChar char="•"/>
            </a:pPr>
            <a:endParaRPr lang="en-US" sz="1800" b="1" dirty="0">
              <a:ea typeface="Calibri" panose="020F0502020204030204" pitchFamily="34" charset="0"/>
            </a:endParaRPr>
          </a:p>
          <a:p>
            <a:pPr marL="214313" indent="-214313" algn="just">
              <a:lnSpc>
                <a:spcPct val="107000"/>
              </a:lnSpc>
              <a:spcBef>
                <a:spcPts val="0"/>
              </a:spcBef>
              <a:buFont typeface="Arial" panose="020B0604020202020204" pitchFamily="34" charset="0"/>
              <a:buChar char="•"/>
            </a:pPr>
            <a:endParaRPr lang="en-US" sz="1800" dirty="0">
              <a:ea typeface="Calibri" panose="020F0502020204030204" pitchFamily="34"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r>
              <a:rPr lang="en-US" sz="1800" b="1" dirty="0">
                <a:effectLst/>
                <a:ea typeface="Times New Roman" panose="02020603050405020304" pitchFamily="18" charset="0"/>
              </a:rPr>
              <a:t>KAFB BMT ended when DET. 5 of the 737 TRG graduated its 939th Airman on 6 November 2020.</a:t>
            </a:r>
            <a:endParaRPr lang="en-US" sz="1800" b="1" dirty="0">
              <a:ea typeface="Calibri" panose="020F0502020204030204" pitchFamily="34"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pPr>
            <a:endParaRPr lang="en-US" sz="135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DDE241B-72E0-D0DA-7EB0-1C6931B6223D}"/>
              </a:ext>
            </a:extLst>
          </p:cNvPr>
          <p:cNvSpPr txBox="1"/>
          <p:nvPr/>
        </p:nvSpPr>
        <p:spPr>
          <a:xfrm>
            <a:off x="76200" y="1275220"/>
            <a:ext cx="11763374" cy="458780"/>
          </a:xfrm>
          <a:prstGeom prst="rect">
            <a:avLst/>
          </a:prstGeom>
          <a:noFill/>
        </p:spPr>
        <p:txBody>
          <a:bodyPr wrap="square" rtlCol="0">
            <a:spAutoFit/>
          </a:bodyPr>
          <a:lstStyle/>
          <a:p>
            <a:pPr algn="ctr">
              <a:lnSpc>
                <a:spcPct val="107000"/>
              </a:lnSpc>
            </a:pPr>
            <a:r>
              <a:rPr lang="en-US" sz="2400" b="1" dirty="0">
                <a:latin typeface="Arial" panose="020B0604020202020204" pitchFamily="34" charset="0"/>
                <a:ea typeface="Calibri" panose="020F0502020204030204" pitchFamily="34" charset="0"/>
                <a:cs typeface="Arial" panose="020B0604020202020204" pitchFamily="34" charset="0"/>
              </a:rPr>
              <a:t>COVID-19 Pandemic: </a:t>
            </a:r>
            <a:r>
              <a:rPr lang="en-US" sz="2400" b="1" dirty="0">
                <a:effectLst/>
                <a:latin typeface="Arial" panose="020B0604020202020204" pitchFamily="34" charset="0"/>
                <a:ea typeface="Times New Roman" panose="02020603050405020304" pitchFamily="18" charset="0"/>
                <a:cs typeface="Arial" panose="020B0604020202020204" pitchFamily="34" charset="0"/>
              </a:rPr>
              <a:t>Keesler Basic Military Training (BMT) Proof of Concept</a:t>
            </a:r>
            <a:endParaRPr lang="en-US" sz="2400" b="1" dirty="0">
              <a:latin typeface="Arial" panose="020B0604020202020204" pitchFamily="34" charset="0"/>
              <a:ea typeface="Calibri" panose="020F0502020204030204" pitchFamily="34" charset="0"/>
              <a:cs typeface="Arial" panose="020B0604020202020204" pitchFamily="34" charset="0"/>
            </a:endParaRPr>
          </a:p>
        </p:txBody>
      </p:sp>
      <p:pic>
        <p:nvPicPr>
          <p:cNvPr id="2" name="Picture 1" descr="A group of soldiers saluting&#10;&#10;Description automatically generated with medium confidence">
            <a:extLst>
              <a:ext uri="{FF2B5EF4-FFF2-40B4-BE49-F238E27FC236}">
                <a16:creationId xmlns:a16="http://schemas.microsoft.com/office/drawing/2014/main" id="{A1A26629-39DB-DC96-9A27-6CA21CAB17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21" y="1734000"/>
            <a:ext cx="5210966" cy="3200400"/>
          </a:xfrm>
          <a:prstGeom prst="rect">
            <a:avLst/>
          </a:prstGeom>
        </p:spPr>
      </p:pic>
      <p:sp>
        <p:nvSpPr>
          <p:cNvPr id="7" name="TextBox 6">
            <a:extLst>
              <a:ext uri="{FF2B5EF4-FFF2-40B4-BE49-F238E27FC236}">
                <a16:creationId xmlns:a16="http://schemas.microsoft.com/office/drawing/2014/main" id="{739138EA-2B64-D49B-57DB-F06F0C3E9378}"/>
              </a:ext>
            </a:extLst>
          </p:cNvPr>
          <p:cNvSpPr txBox="1"/>
          <p:nvPr/>
        </p:nvSpPr>
        <p:spPr>
          <a:xfrm>
            <a:off x="6272215" y="1734000"/>
            <a:ext cx="5843585" cy="1877437"/>
          </a:xfrm>
          <a:prstGeom prst="rect">
            <a:avLst/>
          </a:prstGeom>
          <a:noFill/>
        </p:spPr>
        <p:txBody>
          <a:bodyPr wrap="square" rtlCol="0">
            <a:spAutoFit/>
          </a:bodyPr>
          <a:lstStyle/>
          <a:p>
            <a:r>
              <a:rPr lang="en-US" sz="1400" dirty="0">
                <a:effectLst/>
                <a:latin typeface="Arial" panose="020B0604020202020204" pitchFamily="34" charset="0"/>
                <a:ea typeface="Aptos" panose="020B0004020202020204" pitchFamily="34" charset="0"/>
                <a:cs typeface="Arial" panose="020B0604020202020204" pitchFamily="34" charset="0"/>
              </a:rPr>
              <a:t>U.S. Air Force Lt. Gen. Brad Webb, commander of Air Education and Training Command, delivers the Oath of Enlistment during the basic military training graduation ceremony at Keesler Air Force Base, Mississippi, May 15, 2020. Fifty-eight Airmen from the 37th Training Wing Detachment 5 completed the six-week basic military training course. This was the first time since 1968 that Airmen graduated from U.S. Air Force basic military training outside of Lackland Air Force Base, Texas. (U.S. Air Force photo by Kemberly Groue)</a:t>
            </a:r>
            <a:r>
              <a:rPr lang="en-US" sz="1400" b="0" i="0" dirty="0">
                <a:solidFill>
                  <a:srgbClr val="FFFFFF"/>
                </a:solidFill>
                <a:effectLst/>
                <a:latin typeface="Arial" panose="020B0604020202020204" pitchFamily="34" charset="0"/>
                <a:cs typeface="Arial" panose="020B0604020202020204" pitchFamily="34" charset="0"/>
              </a:rPr>
              <a:t> 19</a:t>
            </a:r>
            <a:r>
              <a:rPr lang="en-US" b="0" i="0" dirty="0">
                <a:solidFill>
                  <a:srgbClr val="FFFFFF"/>
                </a:solidFill>
                <a:effectLst/>
                <a:latin typeface="Roboto" panose="02000000000000000000" pitchFamily="2" charset="0"/>
              </a:rPr>
              <a:t>rmen gr</a:t>
            </a:r>
            <a:endParaRPr lang="en-US" dirty="0"/>
          </a:p>
        </p:txBody>
      </p:sp>
    </p:spTree>
    <p:extLst>
      <p:ext uri="{BB962C8B-B14F-4D97-AF65-F5344CB8AC3E}">
        <p14:creationId xmlns:p14="http://schemas.microsoft.com/office/powerpoint/2010/main" val="3237149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36819" y="199225"/>
            <a:ext cx="4287982" cy="713509"/>
          </a:xfrm>
        </p:spPr>
        <p:txBody>
          <a:bodyPr/>
          <a:lstStyle/>
          <a:p>
            <a:pPr algn="ctr"/>
            <a:r>
              <a:rPr lang="en-US" sz="2800" dirty="0">
                <a:solidFill>
                  <a:srgbClr val="002060"/>
                </a:solidFill>
              </a:rPr>
              <a:t>Keesler AFB History</a:t>
            </a:r>
          </a:p>
        </p:txBody>
      </p:sp>
      <p:sp>
        <p:nvSpPr>
          <p:cNvPr id="5" name="Subtitle 4"/>
          <p:cNvSpPr>
            <a:spLocks noGrp="1"/>
          </p:cNvSpPr>
          <p:nvPr>
            <p:ph type="subTitle" idx="1"/>
          </p:nvPr>
        </p:nvSpPr>
        <p:spPr>
          <a:xfrm>
            <a:off x="1524000" y="1275221"/>
            <a:ext cx="9084734" cy="3425297"/>
          </a:xfrm>
          <a:prstGeom prst="rect">
            <a:avLst/>
          </a:prstGeom>
        </p:spPr>
        <p:txBody>
          <a:bodyPr wrap="square">
            <a:spAutoFit/>
          </a:bodyPr>
          <a:lstStyle/>
          <a:p>
            <a:pPr algn="just">
              <a:lnSpc>
                <a:spcPct val="107000"/>
              </a:lnSpc>
              <a:spcBef>
                <a:spcPts val="0"/>
              </a:spcBef>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solidFill>
                <a:srgbClr val="000000"/>
              </a:solidFill>
              <a:latin typeface="Times New Roman" panose="02020603050405020304" pitchFamily="18" charset="0"/>
              <a:ea typeface="Calibri" panose="020F0502020204030204" pitchFamily="34" charset="0"/>
            </a:endParaRPr>
          </a:p>
          <a:p>
            <a:pPr marL="214313" indent="-214313" algn="just">
              <a:lnSpc>
                <a:spcPct val="107000"/>
              </a:lnSpc>
              <a:spcBef>
                <a:spcPts val="0"/>
              </a:spcBef>
              <a:buFont typeface="Arial" panose="020B0604020202020204" pitchFamily="34" charset="0"/>
              <a:buChar char="•"/>
            </a:pPr>
            <a:endParaRPr lang="en-US" sz="1400" dirty="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pPr>
            <a:endParaRPr lang="en-US" sz="135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A91A684-B61E-48A6-6D6B-E9D75A588810}"/>
              </a:ext>
            </a:extLst>
          </p:cNvPr>
          <p:cNvSpPr txBox="1"/>
          <p:nvPr/>
        </p:nvSpPr>
        <p:spPr>
          <a:xfrm>
            <a:off x="2390970" y="1185190"/>
            <a:ext cx="7063528" cy="375552"/>
          </a:xfrm>
          <a:prstGeom prst="rect">
            <a:avLst/>
          </a:prstGeom>
          <a:noFill/>
        </p:spPr>
        <p:txBody>
          <a:bodyPr wrap="square" rtlCol="0">
            <a:spAutoFit/>
          </a:bodyPr>
          <a:lstStyle/>
          <a:p>
            <a:pPr algn="ctr">
              <a:lnSpc>
                <a:spcPct val="107000"/>
              </a:lnSpc>
            </a:pPr>
            <a:r>
              <a:rPr lang="en-US" b="1" dirty="0">
                <a:latin typeface="+mj-lt"/>
                <a:ea typeface="Calibri" panose="020F0502020204030204" pitchFamily="34" charset="0"/>
                <a:cs typeface="Times New Roman" panose="02020603050405020304" pitchFamily="18" charset="0"/>
              </a:rPr>
              <a:t>Thunder Over the Sound Air and Space Show 29 -30 April 2023</a:t>
            </a:r>
          </a:p>
        </p:txBody>
      </p:sp>
      <p:pic>
        <p:nvPicPr>
          <p:cNvPr id="1026" name="Picture 2">
            <a:extLst>
              <a:ext uri="{FF2B5EF4-FFF2-40B4-BE49-F238E27FC236}">
                <a16:creationId xmlns:a16="http://schemas.microsoft.com/office/drawing/2014/main" id="{B7BDF80D-9D34-CB5F-FE8D-E41A7E12D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1000"/>
            <a:ext cx="0" cy="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980E54D-79A7-F3CD-DA85-A62ADFF195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9031" y="1667769"/>
            <a:ext cx="5760719" cy="38404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B28A5E8-C796-E55C-7221-D71D40758558}"/>
              </a:ext>
            </a:extLst>
          </p:cNvPr>
          <p:cNvSpPr txBox="1"/>
          <p:nvPr/>
        </p:nvSpPr>
        <p:spPr>
          <a:xfrm>
            <a:off x="1553633" y="5582780"/>
            <a:ext cx="9084734" cy="738664"/>
          </a:xfrm>
          <a:prstGeom prst="rect">
            <a:avLst/>
          </a:prstGeom>
          <a:noFill/>
        </p:spPr>
        <p:txBody>
          <a:bodyPr wrap="square" rtlCol="0">
            <a:spAutoFit/>
          </a:bodyPr>
          <a:lstStyle/>
          <a:p>
            <a:r>
              <a:rPr lang="en-US" sz="1400" b="1" dirty="0">
                <a:solidFill>
                  <a:srgbClr val="1C2347"/>
                </a:solidFill>
              </a:rPr>
              <a:t>Spectators gather for the 2023 Thunder Over the Sound Air and Space Show at Keesler Air Force Base, Mississippi, April 29, 2023. Thunder Over the Sound is a unique event where a military installation and its surrounding city jointly host an air show in two locations; Biloxi Beach and Keesler Air Force Base's flightline. (U.S. Air Force photo by Kemberly Groue)</a:t>
            </a:r>
            <a:endParaRPr lang="en-US" sz="1400" b="1" dirty="0"/>
          </a:p>
        </p:txBody>
      </p:sp>
    </p:spTree>
    <p:extLst>
      <p:ext uri="{BB962C8B-B14F-4D97-AF65-F5344CB8AC3E}">
        <p14:creationId xmlns:p14="http://schemas.microsoft.com/office/powerpoint/2010/main" val="2181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2705" y="3290500"/>
            <a:ext cx="232756" cy="300082"/>
          </a:xfrm>
          <a:prstGeom prst="rect">
            <a:avLst/>
          </a:prstGeom>
        </p:spPr>
        <p:txBody>
          <a:bodyPr wrap="none">
            <a:spAutoFit/>
          </a:bodyPr>
          <a:lstStyle/>
          <a:p>
            <a:pPr defTabSz="685800">
              <a:defRPr/>
            </a:pPr>
            <a:r>
              <a:rPr lang="en-US" sz="1350" dirty="0">
                <a:solidFill>
                  <a:srgbClr val="000000"/>
                </a:solidFill>
                <a:latin typeface="Arial"/>
              </a:rPr>
              <a:t> </a:t>
            </a:r>
          </a:p>
        </p:txBody>
      </p:sp>
      <p:sp>
        <p:nvSpPr>
          <p:cNvPr id="3" name="Rectangle 2"/>
          <p:cNvSpPr/>
          <p:nvPr/>
        </p:nvSpPr>
        <p:spPr>
          <a:xfrm>
            <a:off x="4020506" y="314340"/>
            <a:ext cx="3964399" cy="523220"/>
          </a:xfrm>
          <a:prstGeom prst="rect">
            <a:avLst/>
          </a:prstGeom>
        </p:spPr>
        <p:txBody>
          <a:bodyPr wrap="square">
            <a:spAutoFit/>
          </a:bodyPr>
          <a:lstStyle/>
          <a:p>
            <a:pPr algn="ctr"/>
            <a:r>
              <a:rPr lang="en-US" sz="2800" b="1" dirty="0">
                <a:solidFill>
                  <a:srgbClr val="002060"/>
                </a:solidFill>
                <a:latin typeface="+mj-lt"/>
                <a:cs typeface="Arial" panose="020B0604020202020204" pitchFamily="34" charset="0"/>
              </a:rPr>
              <a:t>Keesler AFB History</a:t>
            </a:r>
          </a:p>
        </p:txBody>
      </p:sp>
      <p:pic>
        <p:nvPicPr>
          <p:cNvPr id="5" name="Picture 4">
            <a:extLst>
              <a:ext uri="{FF2B5EF4-FFF2-40B4-BE49-F238E27FC236}">
                <a16:creationId xmlns:a16="http://schemas.microsoft.com/office/drawing/2014/main" id="{813DC715-E1F7-C6D2-4950-9ADE99D94C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6281" y="1701439"/>
            <a:ext cx="1807493" cy="2263140"/>
          </a:xfrm>
          <a:prstGeom prst="rect">
            <a:avLst/>
          </a:prstGeom>
          <a:noFill/>
        </p:spPr>
      </p:pic>
      <p:sp>
        <p:nvSpPr>
          <p:cNvPr id="6" name="TextBox 5">
            <a:extLst>
              <a:ext uri="{FF2B5EF4-FFF2-40B4-BE49-F238E27FC236}">
                <a16:creationId xmlns:a16="http://schemas.microsoft.com/office/drawing/2014/main" id="{CEEBB2EB-1465-2CC4-3B99-43A17BB4DD47}"/>
              </a:ext>
            </a:extLst>
          </p:cNvPr>
          <p:cNvSpPr txBox="1"/>
          <p:nvPr/>
        </p:nvSpPr>
        <p:spPr>
          <a:xfrm>
            <a:off x="6443734" y="1640967"/>
            <a:ext cx="3809504" cy="773673"/>
          </a:xfrm>
          <a:prstGeom prst="rect">
            <a:avLst/>
          </a:prstGeom>
          <a:noFill/>
        </p:spPr>
        <p:txBody>
          <a:bodyPr wrap="square" rtlCol="0">
            <a:spAutoFit/>
          </a:bodyPr>
          <a:lstStyle/>
          <a:p>
            <a:pPr algn="ctr">
              <a:lnSpc>
                <a:spcPct val="107000"/>
              </a:lnSpc>
            </a:pPr>
            <a:r>
              <a:rPr lang="en-US" sz="1400" b="1" dirty="0">
                <a:ea typeface="Calibri" panose="020F0502020204030204" pitchFamily="34" charset="0"/>
                <a:cs typeface="Times New Roman" panose="02020603050405020304" pitchFamily="18" charset="0"/>
              </a:rPr>
              <a:t>Second Lieutenant Samuel Reeves Keesler, Jr. </a:t>
            </a:r>
          </a:p>
          <a:p>
            <a:pPr algn="ctr">
              <a:lnSpc>
                <a:spcPct val="107000"/>
              </a:lnSpc>
            </a:pPr>
            <a:r>
              <a:rPr lang="en-US" sz="1400" b="1" dirty="0">
                <a:solidFill>
                  <a:srgbClr val="002060"/>
                </a:solidFill>
                <a:ea typeface="Calibri" panose="020F0502020204030204" pitchFamily="34" charset="0"/>
                <a:cs typeface="Times New Roman" panose="02020603050405020304" pitchFamily="18" charset="0"/>
              </a:rPr>
              <a:t>A Fine American Airman</a:t>
            </a:r>
            <a:endParaRPr lang="en-US" sz="1400" dirty="0">
              <a:solidFill>
                <a:srgbClr val="002060"/>
              </a:solidFill>
              <a:ea typeface="Calibri" panose="020F0502020204030204" pitchFamily="34" charset="0"/>
              <a:cs typeface="Times New Roman" panose="02020603050405020304" pitchFamily="18" charset="0"/>
            </a:endParaRPr>
          </a:p>
          <a:p>
            <a:pPr algn="ctr">
              <a:lnSpc>
                <a:spcPct val="107000"/>
              </a:lnSpc>
            </a:pPr>
            <a:r>
              <a:rPr lang="en-US" sz="1400" b="1" dirty="0">
                <a:ea typeface="Calibri" panose="020F0502020204030204" pitchFamily="34" charset="0"/>
                <a:cs typeface="Times New Roman" panose="02020603050405020304" pitchFamily="18" charset="0"/>
              </a:rPr>
              <a:t>1896 – 1918</a:t>
            </a:r>
          </a:p>
        </p:txBody>
      </p:sp>
      <p:sp>
        <p:nvSpPr>
          <p:cNvPr id="7" name="TextBox 6">
            <a:extLst>
              <a:ext uri="{FF2B5EF4-FFF2-40B4-BE49-F238E27FC236}">
                <a16:creationId xmlns:a16="http://schemas.microsoft.com/office/drawing/2014/main" id="{35DD1ADB-DAE8-B926-046D-005EB88D98DD}"/>
              </a:ext>
            </a:extLst>
          </p:cNvPr>
          <p:cNvSpPr txBox="1"/>
          <p:nvPr/>
        </p:nvSpPr>
        <p:spPr>
          <a:xfrm>
            <a:off x="2567925" y="4157431"/>
            <a:ext cx="7751618" cy="1815882"/>
          </a:xfrm>
          <a:prstGeom prst="rect">
            <a:avLst/>
          </a:prstGeom>
          <a:noFill/>
        </p:spPr>
        <p:txBody>
          <a:bodyPr wrap="square" rtlCol="0">
            <a:spAutoFit/>
          </a:bodyPr>
          <a:lstStyle/>
          <a:p>
            <a:pPr marL="214313" indent="-214313">
              <a:buFont typeface="Arial" panose="020B0604020202020204" pitchFamily="34" charset="0"/>
              <a:buChar char="•"/>
            </a:pPr>
            <a:r>
              <a:rPr lang="en-US" sz="1400" b="1" dirty="0">
                <a:ea typeface="Calibri" panose="020F0502020204030204" pitchFamily="34" charset="0"/>
              </a:rPr>
              <a:t>Born in Greenwood, Mississippi 11 April 1896</a:t>
            </a:r>
          </a:p>
          <a:p>
            <a:pPr marL="214313" indent="-214313">
              <a:buFont typeface="Arial" panose="020B0604020202020204" pitchFamily="34" charset="0"/>
              <a:buChar char="•"/>
            </a:pPr>
            <a:r>
              <a:rPr lang="en-US" sz="1400" b="1" dirty="0">
                <a:ea typeface="Calibri" panose="020F0502020204030204" pitchFamily="34" charset="0"/>
              </a:rPr>
              <a:t>Entered the U.S. Army Air Service on 13 May 1917 during WWI</a:t>
            </a:r>
          </a:p>
          <a:p>
            <a:pPr marL="214313" indent="-214313">
              <a:buFont typeface="Arial" panose="020B0604020202020204" pitchFamily="34" charset="0"/>
              <a:buChar char="•"/>
            </a:pPr>
            <a:r>
              <a:rPr lang="en-US" sz="1400" b="1" dirty="0">
                <a:ea typeface="Calibri" panose="020F0502020204030204" pitchFamily="34" charset="0"/>
              </a:rPr>
              <a:t>Aerial Observer and Aerial Gunnery and Artillery Fire Control</a:t>
            </a:r>
          </a:p>
          <a:p>
            <a:pPr marL="214313" indent="-214313">
              <a:buFont typeface="Arial" panose="020B0604020202020204" pitchFamily="34" charset="0"/>
              <a:buChar char="•"/>
            </a:pPr>
            <a:r>
              <a:rPr lang="en-US" sz="1400" b="1" dirty="0">
                <a:ea typeface="Calibri" panose="020F0502020204030204" pitchFamily="34" charset="0"/>
              </a:rPr>
              <a:t>Assigned to the 24th Aero Squadron, Verdun sector of the Western Front in France, 26 August 1918</a:t>
            </a:r>
          </a:p>
          <a:p>
            <a:pPr marL="214313" indent="-214313">
              <a:buFont typeface="Arial" panose="020B0604020202020204" pitchFamily="34" charset="0"/>
              <a:buChar char="•"/>
            </a:pPr>
            <a:r>
              <a:rPr lang="en-US" sz="1400" b="1" dirty="0">
                <a:ea typeface="Calibri" panose="020F0502020204030204" pitchFamily="34" charset="0"/>
              </a:rPr>
              <a:t>Seriously wounded during the battle and ensuing crash landing 8 October 1918</a:t>
            </a:r>
          </a:p>
          <a:p>
            <a:pPr marL="214313" indent="-214313">
              <a:buFont typeface="Arial" panose="020B0604020202020204" pitchFamily="34" charset="0"/>
              <a:buChar char="•"/>
            </a:pPr>
            <a:r>
              <a:rPr lang="en-US" sz="1400" b="1" dirty="0">
                <a:ea typeface="Calibri" panose="020F0502020204030204" pitchFamily="34" charset="0"/>
              </a:rPr>
              <a:t>Captured by enemy (German) soldiers the same day</a:t>
            </a:r>
          </a:p>
          <a:p>
            <a:pPr marL="214313" indent="-214313">
              <a:buFont typeface="Arial" panose="020B0604020202020204" pitchFamily="34" charset="0"/>
              <a:buChar char="•"/>
            </a:pPr>
            <a:r>
              <a:rPr lang="en-US" sz="1400" b="1" dirty="0"/>
              <a:t>Succumbed to his injuries 9 October 1918 after not receiving medical care</a:t>
            </a:r>
          </a:p>
          <a:p>
            <a:pPr marL="214313" indent="-214313">
              <a:buFont typeface="Arial" panose="020B0604020202020204" pitchFamily="34" charset="0"/>
              <a:buChar char="•"/>
            </a:pPr>
            <a:r>
              <a:rPr lang="en-US" sz="1400" b="1" dirty="0">
                <a:ea typeface="Calibri" panose="020F0502020204030204" pitchFamily="34" charset="0"/>
              </a:rPr>
              <a:t>Posthumously awarded the WWI Victory Medal with Silver Star device for his gallantry.</a:t>
            </a:r>
            <a:endParaRPr lang="en-US" sz="1400" b="1" dirty="0"/>
          </a:p>
        </p:txBody>
      </p:sp>
      <p:pic>
        <p:nvPicPr>
          <p:cNvPr id="1028" name="Picture 4">
            <a:extLst>
              <a:ext uri="{FF2B5EF4-FFF2-40B4-BE49-F238E27FC236}">
                <a16:creationId xmlns:a16="http://schemas.microsoft.com/office/drawing/2014/main" id="{607B385D-833B-B375-E10F-D2A39EAC25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299" y="1701439"/>
            <a:ext cx="1734207"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398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36819" y="199225"/>
            <a:ext cx="4287982" cy="713509"/>
          </a:xfrm>
        </p:spPr>
        <p:txBody>
          <a:bodyPr/>
          <a:lstStyle/>
          <a:p>
            <a:pPr algn="ctr"/>
            <a:r>
              <a:rPr lang="en-US" sz="2800" dirty="0">
                <a:solidFill>
                  <a:srgbClr val="002060"/>
                </a:solidFill>
              </a:rPr>
              <a:t>Keesler AFB History</a:t>
            </a:r>
          </a:p>
        </p:txBody>
      </p:sp>
      <p:sp>
        <p:nvSpPr>
          <p:cNvPr id="5" name="Subtitle 4"/>
          <p:cNvSpPr>
            <a:spLocks noGrp="1"/>
          </p:cNvSpPr>
          <p:nvPr>
            <p:ph type="subTitle" idx="1"/>
          </p:nvPr>
        </p:nvSpPr>
        <p:spPr>
          <a:xfrm>
            <a:off x="1524000" y="1275221"/>
            <a:ext cx="9084734" cy="3425297"/>
          </a:xfrm>
          <a:prstGeom prst="rect">
            <a:avLst/>
          </a:prstGeom>
        </p:spPr>
        <p:txBody>
          <a:bodyPr wrap="square">
            <a:spAutoFit/>
          </a:bodyPr>
          <a:lstStyle/>
          <a:p>
            <a:pPr algn="just">
              <a:lnSpc>
                <a:spcPct val="107000"/>
              </a:lnSpc>
              <a:spcBef>
                <a:spcPts val="0"/>
              </a:spcBef>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solidFill>
                <a:srgbClr val="000000"/>
              </a:solidFill>
              <a:latin typeface="Times New Roman" panose="02020603050405020304" pitchFamily="18" charset="0"/>
              <a:ea typeface="Calibri" panose="020F0502020204030204" pitchFamily="34" charset="0"/>
            </a:endParaRPr>
          </a:p>
          <a:p>
            <a:pPr marL="214313" indent="-214313" algn="just">
              <a:lnSpc>
                <a:spcPct val="107000"/>
              </a:lnSpc>
              <a:spcBef>
                <a:spcPts val="0"/>
              </a:spcBef>
              <a:buFont typeface="Arial" panose="020B0604020202020204" pitchFamily="34" charset="0"/>
              <a:buChar char="•"/>
            </a:pPr>
            <a:endParaRPr lang="en-US" sz="1400" dirty="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pPr>
            <a:endParaRPr lang="en-US" sz="135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A91A684-B61E-48A6-6D6B-E9D75A588810}"/>
              </a:ext>
            </a:extLst>
          </p:cNvPr>
          <p:cNvSpPr txBox="1"/>
          <p:nvPr/>
        </p:nvSpPr>
        <p:spPr>
          <a:xfrm>
            <a:off x="2934057" y="1185190"/>
            <a:ext cx="6081251" cy="375552"/>
          </a:xfrm>
          <a:prstGeom prst="rect">
            <a:avLst/>
          </a:prstGeom>
          <a:noFill/>
        </p:spPr>
        <p:txBody>
          <a:bodyPr wrap="square" rtlCol="0">
            <a:spAutoFit/>
          </a:bodyPr>
          <a:lstStyle/>
          <a:p>
            <a:pPr algn="ctr">
              <a:lnSpc>
                <a:spcPct val="107000"/>
              </a:lnSpc>
            </a:pPr>
            <a:r>
              <a:rPr lang="en-US" b="1" dirty="0">
                <a:latin typeface="+mj-lt"/>
                <a:ea typeface="Calibri" panose="020F0502020204030204" pitchFamily="34" charset="0"/>
                <a:cs typeface="Times New Roman" panose="02020603050405020304" pitchFamily="18" charset="0"/>
              </a:rPr>
              <a:t>35th Special Olympics Mississippi 12 -13 May 2023</a:t>
            </a:r>
          </a:p>
        </p:txBody>
      </p:sp>
      <p:pic>
        <p:nvPicPr>
          <p:cNvPr id="1026" name="Picture 2">
            <a:extLst>
              <a:ext uri="{FF2B5EF4-FFF2-40B4-BE49-F238E27FC236}">
                <a16:creationId xmlns:a16="http://schemas.microsoft.com/office/drawing/2014/main" id="{B7BDF80D-9D34-CB5F-FE8D-E41A7E12D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1000"/>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B28A5E8-C796-E55C-7221-D71D40758558}"/>
              </a:ext>
            </a:extLst>
          </p:cNvPr>
          <p:cNvSpPr txBox="1"/>
          <p:nvPr/>
        </p:nvSpPr>
        <p:spPr>
          <a:xfrm>
            <a:off x="1553633" y="5623612"/>
            <a:ext cx="9084734" cy="738664"/>
          </a:xfrm>
          <a:prstGeom prst="rect">
            <a:avLst/>
          </a:prstGeom>
          <a:noFill/>
        </p:spPr>
        <p:txBody>
          <a:bodyPr wrap="square" rtlCol="0">
            <a:spAutoFit/>
          </a:bodyPr>
          <a:lstStyle/>
          <a:p>
            <a:r>
              <a:rPr lang="en-US" sz="1400" b="1" dirty="0">
                <a:solidFill>
                  <a:srgbClr val="1C2347"/>
                </a:solidFill>
              </a:rPr>
              <a:t>Special Olympics Mississippi athletes receive medals from Colonel Billy E. Pope, Jr., 81st TRW/CC, during the SOMS Summer Games at Keesler Air Force Base, Mississippi, May 13, 2023. Over 500 athletes participated in the Summer Games. (U.S. Air Force photo by Kemberly Groue)</a:t>
            </a:r>
            <a:endParaRPr lang="en-US" sz="1400" b="1" dirty="0"/>
          </a:p>
        </p:txBody>
      </p:sp>
      <p:pic>
        <p:nvPicPr>
          <p:cNvPr id="2050" name="Picture 2">
            <a:extLst>
              <a:ext uri="{FF2B5EF4-FFF2-40B4-BE49-F238E27FC236}">
                <a16:creationId xmlns:a16="http://schemas.microsoft.com/office/drawing/2014/main" id="{22A13A9D-5DE4-CE00-C040-2AC66FEC95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7427" y="1552406"/>
            <a:ext cx="5897880" cy="393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692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g;base64,%20/9j/4AAQSkZJRgABAQEAYABgAAD/2wBDAAUDBAQEAwUEBAQFBQUGBwwIBwcHBw8LCwkMEQ8SEhEPERETFhwXExQaFRERGCEYGh0dHx8fExciJCIeJBweHx7/2wBDAQUFBQcGBw4ICA4eFBEUHh4eHh4eHh4eHh4eHh4eHh4eHh4eHh4eHh4eHh4eHh4eHh4eHh4eHh4eHh4eHh4eHh7/wAARCAFIA/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KooooAKKKKACiiigAooooAKKKSjqCFpKzdd1P+zLdZCm8scAVPpl6l9ZpcRdH/SsvawlP2d9dxtO1+hbHWijPAo/WtFcQtFFFM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DS0nGeaAOe8cxsdOimXgRyAmsXw9qTaXdbJMm1kOGH9w+1dhq9qt5p01uRkspx9a89+bBjk+8hKMPevguKsTiMrxdLH0tYrSXoengoRr05UXuekeankeaCCuMgg8VjaN4gF9ftbsgXP3D6gVn+Erx3eXSpH3J5eY89QKw45JLK7WYfK9vL0HcZ5r18Tn0Y0cPiYfBN2flp/mYRw1+aHVHpWRRUNpOtxbxzJ91xmpcnNfSRfMk0cdtbC0tIOlLV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JQAtFJQaAD60fX+VRzyeVE8n90ZrjpfEepSSM0PlomSAD3rzcxzbC5dBTxErJuxtSoTq/CjtcfSuO8XWH2W8XUI1xBKcTAdjRD4n1GPAlto5P9w81eGvaZqEL2l2DCXHRxxn615eJxmW51hpYdVFr95rCFbDzUrHMKGWZZoZDHMBw49PSmTStLI08iqH+7Kp9PWpJovs1ybYyLIM/u3HQio54kmVgRyeM+9fldLFVsrqTy/GJum9F5dmj23BVUqlPc6LwZqO0tp0rdOYSe4rqs9u9eV2sk0DJhwZY2yhPH4V6Lol+moWCXCth+jqeoPev1rIcbKrSVGo7yS0fdd/8AM8TF07S5l1NAdKWkHSlr6A5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O+KQ4zS+nrWJ4h1prBhDBEHmYZBPQVhiMRSw9N1KrskVGDm+VI2mKjqcfWoXu7aP788Y+rVwdxfX14Sbi7cg9Uj4Aqs0Sty25v8Aeavh8V4g4Ci3GmnO3yPRp5XOS1djvbnULDyJA11Ft2nODXAQNvV9v3d7Y+lL5MP/ADzUH2p+MIABhR09q+K4n4sjnNCFKnSas7noYTAvDu/MA+X1pCobKHB9qN6AcOv50tjYQ3erxhmf94OGVuleDlWV1cXio043hzbM6q9ZQi3uVL21kkjJtpDHKgyu7pn0FWLcyNAjSrtlx8w960dR0XUbBS4H2mEdx94CqCOGBxkf7LdRXoZ5l+a4NKGLV0tnvp6mWGq0Z6w+4r31uskDMMoy85q34a1U2F6PMkDKwAkX0PZqrPdJHdx275EjjcG/h+lJPbRGRJlX54zuOP4l7iu/h3N6mCcIV9m/dfS3VehliqEZpxR6hEyvErqQVYZBHen1R0O4guNOie3b5NvT0q7X7jGSlFSR861Z2Foooqh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lFLSGkAfxVzni/TZJVW+gXc8YIdfVa6IH161FczxQxNJK6og6lvSubGYWniqMqVXZl0pyhJSiedIwdQ3X69qdRdPDJqFy9opFszbkz/AHu9J14r+cc2waweLqUqb5rPfufWUantKak+oobn2xx9aseGbBNRu5Ir923DlRG2Bj3qPT7ObULkQW33Qfnk7Cuos49J0KI+ZOnnH7xP3jX3nBeQzhN43ExSg19o8zH4lW5Ke5Yi0HSY1K/ZI275YU+z0vTLabzLeKNGHTHasHxD4ijurRrfT45Hc/xYxWKnnAg/aJUbHOHr6rMuJcry6cY8ql6W0OOjgqtaOrPQbq6t7RA88gRW4yaydT0ex1WM3Fm6xTdpF6H61yt1dXUtsIJpmkTOBu6r6U7Sr+6ssTWpJHR4ieDipqcTYDF0oOrG9Obtfs/MUcJVi247ohureSG5WC7h/eI2Pu8MPareo2EmnyJuybaUBkY/wn0NdZp13p+sW6zbEMi/eU9VNWbmO01C3ktZGR1IwVB6VpPhbBYjCToxd4vWL7ejB42pGopSWvU5Hw9fnTdQCOw+zzcH0U13KEMAVbII49xXnWoWb2Ny9nPnaf8AVPjqP/rV1HhDUDPZm1mYefAQv1XsajhnH1qUpZdi378Nn3Q8bSTXtobM3ucdadSA84pa+yTPPCiiim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lIcdzSms/XbxrHTpJUXL9Fz61nWnGEeaeyGldog1rWrfT02Y8yb+GMf1rkb66ub6Qy3cjEdox0AqM75JDLKxd29e1KF45/GvxriPi2vjZypYV8sF9+h9BhcFGmlKQi8jAAx6elM3oZY7czRxvKcDc2OKeQMgEZFeIftQrpUNvZN+8fWrh8LtY5VO+APfFePwnllPMs2p0q1+Xd/12NsdV9jQbR9LR3Gk6RozRRX1sJCvJEgy7eorkom81DNIjFyScyfexXk/wG+Hb6XZr4k12OQ3syhoIJGOI0PRiCetdd8UfGQ8L6ZDb2Si51q/YR2cC88n+Mj0H9a+w4rxn9oYpZZlrbUN2ttP0R5+BgqdP29VHXhjj37UvAHB/Gqegw30Oi2ialIJLzylNw46M/tV0rxX5hXozhVlCTvuvU9pSW62ZDdvGls7SusasMAk4pw8triTyJFkTg7kOQDjpXi37SkPjCeOCPT7eZtCVQZHtwdxk/wBvHYcfrXZfBzxRoGveGILDSdttcWcQWW2J5yOpHrX3Dymph+G3Vj77m7tL7KR5yxHNi+R6JbeZ3O+a3l+0WrbJcc4/ipNCvZBqNv5kgtpmy0okbHG409QQuOg6ivL/AI/eCdS8TaXb6no/mSXdiCXhRiGdf9nHWsuEMznUxdHCYiry0k7p/p6FY6ko05Tirs928UNp17pzMt9aieJd0beYOv8A+quSjmWMR3ySlCqjcwPBGa+HJ/tULvDNLcQyKSChkYEN3BFfTfwq1i18WfCi50tFxeWts0My9yduVb+Vfo/G2TSwyoZhRezSbXZnkZdieaUqM102Poaz1awe2jY31tygP+sFTf2np3/P9b/9/BX5tXP2i3upYHuLgPEzRtiY53A0zzZv+fi4/wC/jf41+h0smVSClGW55LxLTeh+lH9p6d/z/W//AH8FH9p6d/z/AFv/AN/BX5rebN/z8XH/AH8b/Gl82b/n4uP+/jf41f8AYdnZyF9a8j9KP7T07/n+t/8Av4KP7T07/n+t/wDv4K/NfzJv+fi4/wC/jf40eZN/z8XH/fxv8aP7D/vB9b8j9Kf7S07H/H9b/wDfwVJDeWk3+puYZP8AdcGvzS82b/ntcH/to3+NTW1/fWzhre/uYmHQrKQRQ8jdtJgsWux+ltGa+BfCvxf+IXh1o/sniCa7iHWG6+df6V7p8Of2l9Jv3jsfGFm2mTk4+1RDMRPuP4fzrgr5XWp6rVGsa8ZH0PSd8VU0rUbDVLCK+026gurWUbklicMrD2xVoduc9xXntNbm+46iiikAUUUUAFQ3Fzb24DTzRxAnALNjJqavnP8AbgLL4c8P7HdS146ttcrxtFb4aj7aqodyZy5Vc+gP7T07P/H9b/8AfwUf2np3/P8AW/8A38FfmuZZ+v2i4/7+kik82b/n4uP+/jf417H9if3jl+t+R+lP9p6d/wA/1v8A9/BR/aenf8/1v/38Ffmv5k3/AD8XH/fxv8aPMm/5+Lj/AL+N/jT/ALD/ALwfW/I/Sj+09O/5/rf/AL+Cj+09O/5/rf8A7+CvzX8yb/n4uP8Av43+NHmTf8/Fx/38b/Gj+w/7wfW/I/Sj+09O/wCf63/7+Cj+09O/5/rf/v4K/NfzJv8An4uP+/jf40eZN/z8XH/fxv8AGj+w/wC8H1vyP0o/tPTv+f63/wC/go/tPTv+f63/AO/gr81/Mm/5+Lj/AL+N/jR5k3/Pxcf9/G/xo/sP+8H1vyP0o/tPTv8An+t/+/go/tPTv+f63/7+CvzX8yb/AJ+Lj/v43+NHmTf8/Fx/38b/ABo/sP8AvB9b8j9KP7T07/n+t/8Av4KP7T07/n+t/wDv4K/NfzJv+fi4/wC/jf40eZN/z8XH/fxv8aP7D/vB9b8j9KP7T07/AJ/rf/v4KP7T07/n+t/+/gr81/Mm/wCfi4/7+N/jR5k3/Pxcf9/G/wAaP7D/ALwfW/I/Sj+09O/5/rf/AL+Cj+09O/5/rf8A7+CvzX8yb/n4uP8Av43+NHmTf8/Fx/38b/Gj+w/7wfW/I/Sj+09O/wCf63/7+Cj+09O/5/rf/v4K/NfzJv8An4uP+/jf40eZN/z8XH/fxv8AGj+w/wC8H1vyP0o/tPTv+f63/wC/gpf7S07/AJ/rf/v4K/NYSz5/19wf+2jf41JZSSi/t9txMSsyEYkbP3vrUyyXlTfMNYm/Q/S8EEAg5B6GlqjoP/IC0/8A69Yv/QBV2vCaOvoLRRRSAhurq2tED3VxHCpO0F2ABPpVf+2NJ5/4mVpx1/eivnr9vsuPh5o2x5F3akqtscrxtavjewtNR1G5W30+C9u5zkiOAuzEevBoHY/UwazpJ/5iVp/39FH9s6TjP9pWmP8ArqK/MQeFfF55Ph7XxuH/ADyk4NKfC3i/H/IA1/JB/wCWUnWgLH6h21zb3MfmW88cydNyNkVLXhn7FNjqGn/B6SDUrO6tbj+0ZW8u5UhiNq889q7P40/FDQ/hj4bGoag32i+nytpaI2Glb1PoB60Ad+7oilndVUdSTgCst/Evh9JjC2tWAkzjaZlzmvzt+JPxc8c+PL95dV1ae3tXJEVla5SNF9COpPvXOJ4V8WS2n24eHdbe1xu87yZCv50BY/UeCaGeISwypIh6MrZBp9fmV4H+IvjbwLqYl0TWbuFkYb7WYFo29mU9sV9v/s/fGLSvihpbxsqWeuWij7Va7shv9tPb+XSgLHq9J3pa4T4zfEjQvhr4ZOraqfOuXJW0tFPzyv8A4e9AWO5ZlVdzMqj1JxWXN4l8PwytFNrVgjqcFTMuRX55fEz4yeOPHd7JLqGry2dkzERWVqxWNVPQe59TXMw+E/GF5ai7t/DuvzQH5vPWGRlJ9QaAsfqHa3VtdR+ZbXEUyeqMCKlr8vPDXivxd4M1UTaPq2paVcRMMxMTt+jKa+0/2bPjhB8Rrc6NrSxWniOBM7VOEuVHVk/rQI9suLiC2iMtxMkUY6s7YFQQanp08oihvreSQ9FWQEmvHf21Bt+Bl6wyuLqDlSR/GOMivlj9lp5D8d/Dm6aZiWl4Zyc/J0xmgZ+itJS01up/kPWgRDdXtnalRc3UMJb7odwM0ltf2Vy7Lb3cMzKMkI4OBXyZ/wAFA2ZdR8LkO4PlSZ2sRn5vQVQ/YCLf8Jl4iVpHbFmCoLlgPmX1oA+ysigsqglmAA6kmsXxj4g0/wAK+Gb/AMQatMIrSyiMjE9/b3JNfAXxX+NXjHx9qMpOoT6Xo+79zYwvgKvbd6mgdj9A5vEegQymKbWbFHHVTMuav2l1bXcQltbiKZD0ZGBFfl9aeEPGl9bC9t/DPiC4gPzeckUhUj1z6UmieJPFnhHUVfTdW1LSbqNvu7ip/I0CP1H3L6imXE8NvGZJ5UiQdWY4Arw39k34l+MPiHo1+fEljC0dgVjS/T5TM3dSvcjg5z3ra/a4yPgNrjYZWBiPytg/fHegD006zpOM/wBpWn/f0Uf2xpOQP7StMnp+9FfldZx3dzJHb2v2meVyFjjiZmZj6da1j4V8Xjd/xT+v9f8AnlJxQOx+nf8AbOk/9BK0/wC/oqe1vrO6LLbXUMxUZYI4OK/L0eFfF2B/xT2v/wDfqSvpP9hDSNb03xH4jfVdN1G0RrZdhuUYAncvTNAj6xubq3tYxJcTxwoTgM7YBqsNY0k4/wCJlac9P3orwX9vTcPhTppDsp/tVMkMQfuPxkdq+LbCz1DULlbWwhvbqcgkRws7nA69DQM/U3+2NJzj+0rTOcf60VbililXdFIki+qtmvy3PhfxdGu86BrqqozloJMAfnVnw74y8Y+E9QEuka5qenXEfWJpDz7FTQFj9QcjOM80V86/s5/tCxeM7mHwz4t8i11xgPIuUO2G6x256N7Z5r6Hzxg8kdRQIfS0gpaACiiigAooooAKKKKACiiigAooooAKKKKACiiigAooooAKKKKACiiigAooooAKKKKACiiigAooooAQ9Ko63Y/b7Joc4bqD6Gr1IOpqJxUk1LYaep55dQzWk/kXcTRntJj5Wpdpx29sV2HiOONtHuPOUOApK57GuMDrb2AkkbIRNxPr3xX5NxLw7RwdWMqH23se7g8XKrH3ugTPHBDJNMdscalmPoAM1474S8NXHjzx9c+ONehP9l27mLToHH+sCnAfH93ivYoTHfWCySR4imXBVu4Pan28CW8SwRIsUUa4REGNuO1eZgMZPLadSFOPvyVr9l1NqtNVpJyei6FXUrqHT9MuL2cqkVvEXOegA7V4Z8HZZvH/AMU9Q8W6rlo7Jf3ETciPP3cfQCvcfE2lJrmgX+jsQq3UJTIPT/Jryb9m7Rb7w9r/AIo0a/j2T27RjJGAww2CPrXvZDGhh8qxdRP987Jej3OXFc0q8I/ZPYbmSGGB57mVIYolLO7HAVa8V8XfHq0tLqS18PacLsIxQzzfcz7Ctz9pzWZtM8BQ6fC7RtqEwViv9wdR+Oa+Xu49uh719FwLwPhMZhvrWMXNrojkzPMp0peypnscHx+8RbyLrRtPkjI2lDxkficUngldc1n4pWHivw74ZuNK02dx9pyCIjk4Yg9DxXjvb+nY/Wu9+HPxS8QeDStskn2zSwebWT+Fe+0191mPDVHCYWostormas027fdtc8qhjZTqJVpXSPrZhweuffvTQuOGP5Vn+ENe0/xRoUGsaXJvhkGGXPKN/dNRS64s9vcS6IPttxYt/pVrt2ygd+D+nrX88/2RXjVdNrWL1PrvbQVO6ejOR+Kvwv03xbayXtikdpq6L8sgXCyn+638q82/Zv8AteifErUNA1JWtpXhMckb8fMCP6CvoPQ9UsdZsRd2EwdckNG3DRv3DDqCK4H4weEbz7VbeOvDkQ/tjTGDyov/AC3jHX6mvtMmzfEfVamUYx+7Je630fQ87FYaKqLEU9zxH46eG5PDvjy62pttb1mngYjg5OT+IJrkJ9Lv4dKg1WS1kWzuGKQyno7Dr+FfWQsvC/xY8I2d7eQmQBgxUECSGQfeQ+gzmvOf2oBp+l6BoHhzT4Y4kh3OsS/wqOMn35r73h/iupVnRy2cH7RO0n5LqeVi8vjHmqp6Hg38+9FH5UV+kpK1mjxFrqFFFFO0ew7+Qd80UUUWSAO9B5ooov5Btsdh8NviP4m8A6gLjSLxpLViPOs5TmNx9O1fZvwn+Jeg/EHSRNp8iwahEo+02bt88fuB3HvXwF6ckEHIIrS8M67qnhnWYNX0W5e1u4nD7lP3vYjuDXmY3LYV/ejozelXcXZn6Rbs8cjIyKdXn3wU+JGm/EPw8LqPZDqUGBeWwP3G/vD/AGTXoIPHNfK1KcqcnGW6PQjJS2FoooqBhXzn+3H/AMi14e97uT/0EV9GV85/tyf8i14e/wCvyT/0EV3Zb/vMTKt8J8qdzRSnqaSvsjy0FFFFHu9h38goooo93sF/IKKKKPd7BfyCiiii0ewX8gooootHsF/IKKKKLR7BfyCiiij3ewX8goooo93sF/IKKKKLR7BfyCpbP/j+tD385P8A0Koqlsv+P21/67J/6FUTS5HYa3P0l0L/AJAdh/17R/8AoIq7VHQv+QHYf9e0f/oIq7XwclqestkLRRRSGfNn7fv/ACTrRf8AsKL/AOgNXjH7FwU/HG2DBSPsMowRnutez/t+f8k60X/sKL/6A1fKvwz8bar8P/FSeItHgtprpImi2zgldpIyeCOeKBn6b+TD/wA8Y+v9wUhhh4xDGevRBXxH/wANZ/EQ/wDMN0P0/wBW/X/vqtTwd+1H4+1jxdpOk3OnaKILy6SKQoj7gCecfNQB9jzyW9nayzzFIoYlLuQMAADk1+bHxw8b3fj34h6nrlxI5tkZobOMnISJSeB+Oa++fjbeS2Xwg8TXUXEn9mS4I7ZQ1+cHhW1jvvEukWMn+quL2KJ8/wB1n5/nQB9g/sofBXTNL8P2vjPxRYx3Wr3qiS1ilXK28fbj+8a+jxb24QKIIgvpsGKh0yFLbTbWGMBUjhRFA6cKBVqgDw39pX4K6L4w8NXet6NZxWfiCziaVHiXaJ1HJVvwzj3r4w+HnijVPA/jfT/EFkXhubOcJPGDgGPo6n8M/lX6gOocbW5B6jsRX5k/Gmwg034qeKLG34iW+kYKOg3En+tAH6TaHq9pq3h+y1u2kBtbq3W4Rh/dZd38q/PP9ozx1c+OfihqV60pawsZHtrGMH5QinBb6nANfVvwN1a4m/ZVjvPmaWCxuIlx1AXIGPwr4Qtw1zewK7k/aJV3kd8sMmgD64/ZE+C+l/2FB488TWSXdzcjdp9vIvyRR9mI9TxX1EsMKLsSGNVGBgKAKzvB1nDY+E9KsrcAQw2kcaADAwFFauCOnUdBQB5b8dvhDofxC8NzmOzgtdehQtaXSAKd46KexBrkP2ev2eLPwLdQeJfElwLzxDGMxxxNiG3/AMT+OK+gW69Rg9QaAOOtAjxL9tTH/Cjb0d/tMP8A6GK+V/2WP+S7+HPdpf8A0A19U/tqrj4G3uP+fmHj/gYr5W/ZY/5Lv4b/AN6XP/fBoGj9F6Q0E8mgnpQB8if8FBP+Ql4W/wCuUn86z/2AP+Rx8Rj/AKcgf/HlrQ/4KCZOpeFvl/5ZSfzrP/YA/wCRx8REdPsaj/x5aBHpX7dV1PB8H7WCIsI59SjWQA9Rtfg+1fLX7Pv9gf8AC4NBbxMYF04SnJm4QPxt3E8Y6193/GzwJD8RPh/e+HJJBHcN+9tZG6JKOhP5mvz18deCfFHgnU5bHxFpNxaeW5WO4KHypB2Ifp+tAz9OrdbdoVMKQ+WwG3Yo2kdsYrmfHvw68H+NtNe017RbaYlSEmVNskZ9QR3r8/vBXxX+IHhMKmieJ71bYcNFMRIuB9Qf0r2nwJ+1vrFvJFB4x0GG6gwM3NnlXA9TkkH6AUAfT/w28GaT4D8I23hrRUf7Nbgne+N8jHufU9K4v9rn/kg2vH3i/wDQxXbfD/xt4b8daHHrPhu/ju7fo6jiSJvRl6iuI/a4H/FhNdHbMX/oYoEfFfwFC/8AC4fC24DH21ByPpX6VNBCSf3Mfr9wV+V/h3WL/wAP6xZa1pcywXlo4eJ2xgHHvXp3/DTHxUP/ADHrT3/dLQM/QPyIuP3MY/4AKVI41J2xquPQCvz5k/aY+Kwjdhr9nwOP3a19tfBnW7/xH8M9E1rVJRLeXVsHlcDAJoEeTft6/wDJKdM/7Cif+gPXhf7GQVvjhahlDA2khIIz3WvdP29f+SU6Z/2FE/8AQHrwv9jD/kuVp/15yfzWgaPvg28BGPJix/uCvN/jX8H/AAz8QtAnjexgtNXVSbW8iQKyvjgHHUV6bTW54oA/K6/ttU8NeJJ7dw9tqem3O3I4ZJEPU/pX6PfBTxWnjX4Z6Nr4YNNNAqzj+668H+lfFH7W9nDZ/HbW/J+UXCpM4HdjnJ/QV9E/sJXMk3whvIJPuw6lIqfTalAH0EOlLSDpS0CCiiigAooooAKKKKACiiigAooooAKKKKACiiigAooooAKKKKACiiigAooooAKKKKACiiigAooooAKSlopBsZHizd/Ycu3uQD9M1xl9C11akKMQR7QT6mvRpo45ozHIoZD1FYHiq3ittLjjt4wimUZx9a8jMsDCq/bvXlTOijUcVyrqYsMYVEVRgBQoX0xWPoviCy1TxFqej2mWfTCqzt2LMM4q/wCI76LSdD1DUpTtS2gZ8++OP1xXjn7LGoS6pd+Kb24Ja4ublZTn3Ga+Kw2UPEYOvipL4bfiz06mIUakafc9T8cx6k3g/Uzo8zR36wF7d1AOGH/1s1558FPida+JrhtM1uCO18QFAvnYA+07eOff2r2DAIPy4yOR6D/Cvmv44+Bb/wAJeJ4/Gnh2GT7I0wmfyh/x7zZ5P+6ea9Dh7CYPF0KuAxC956xfn2McXKdOca0dV1Oj/a0tZm8P6Ndqp8uOZkc9snH+FfOXbNfX2oR2HxZ+EbPayoZbmMMD/wA8rhR0x2618k6lZXWm6lPYX0TQXNvIVmRh93/61fo3A9WNLCvBT0nBs8XNIP2ntlsyvR79D/TvQPpj2oPSvtbtxUup5rbdrI9w/ZR1yWHW7/w67bUnj86Edgw6/oK7b45adr2nS6b4q8H28630Em26NuMmVe25R97n2rx34B6/oPhvxrJqmvXTW0awFYiq7ssQRzXpHjz4/WVtst/CEC3bE/PNcAqo+lfmGc5NiXnyrYalzJ7/AMr0PdwuJp/VOWo7HD6L8QdetviwNSWynsl1CSOO7sjE3PADOE65J54r6mVg6h1BVHGQHXkA+o/pXxje/EHxBc+NY/F7tbpqMWFQCJSgGMYxj9etdZF8e/GywSxSJZNM7fLJt5Qe3r+NVxDwniMfKlLDxUWl/X3E4PMYUlJVNT3m9h8M/D+31XX5m+wR3WJJYt3BYDgovv7V8ofELxRdeL/FVzrN0CiPlYUz91B92q3ijxRrnia8NzrN/LdSD7qlsIPoOlY1fQ8OcMLK5e2ry5qjOPGY911ywVkAzgbvvY5+tFFFfXbo87yCiiigYUUUUAFFFFABQM9utFFAHR/DjxdqfgjxXa69pjlvLYLPDnCyxnqp/wA9q+/fCev6f4m8O2euaXMJLa6iDr7ZHQ+hHpX5v19D/sc+OXstZuPBmoTnyLrM1nuPCv3UfXP6V42bYNTh7WO6OrD1LaM+r6WkHelr5g7gr5y/bk/5Frw9/wBfcn/oIr6Nr5y/bk/5Frw9/wBfcn/oIruy3/eYmVX4T5WPWkpT1pK+yR5iCiiigAooooAKKKKACiiigAooooAKKKKACiiigAooooAKKKKACpbL/j9tf+uyf+hVFUtl/wAftr/12T/0Kpn8DHHc/SXQf+QHYf8AXtH/AOgCrtUtB/5Adh/17R/+gCrtfBS3PW6IKKKKQz5s/b8/5J1ov/YUX/0Bq+ff2Y/Cuh+MvitBoviGzF3YtaySGPcV+YFcHI+pr6C/b9/5Jzov/YUX/wBAavF/2LP+S523/XlL/NaBn07/AMM4/CPJP/CMr2x+/k/+Kqzpf7P3wt03U7bUbTw/5dzbSCSJ/Ofgj8a9UFLQDMDx9ox17wNrWiIvzXllLAgPqVIFfmI32rR9aOVKXNjcE4IwQyN/9av1ZPX1NfGP7YvwhutJ1ybx74etWk068IbUI41yYZP74A/hPFAj6p+GPiOx8WeBNJ12wkEkVxbpu5yVcDBB9ORXS54zX50/A74zeIfhhdPFaxjUNGnYGazkb7p/vJ6GvoiL9rjwKbUSSaJrKzAcxAJyfTOcUDse++JdWtNC0K91m+lSK3s4XldmOBwOn41+YPi/VpPEXinVNY5LahdvJGMc4ZjtH6ivTfjt8ede+JMH9lW9udJ0INk24b55T2MhHb2rT/ZS+Ed7408UweJdXtjF4e05wyl1wLmQdFX1APOfagD6r+DnhV9J+B+leHblNss2nkyKRjDSLnn35r89PFmkXPhrxVqWi3CmObT7po8ng/K3B+hxX6moFVQFGFHAHoK+WP2yfg/dajKfiB4btGmmjTbqVtGMtIo6SD6e3rQB7X+z/wCLbTxj8LNH1G3lDTQwLb3K55WRAAcjtXffTmvzX+DnxS8RfDLWWvtJbz7Kcj7VZyn5JCPbqD1/rX0vYftceCZLFGvdD1eC52/PGu0jPoDmgD6Lu7iC0tZbq4lSOCJS8kj9FA6mqvh/W9J1/Tk1DRdRtr+1fpJDIGH446V8R/Gz9o3WvHWmSaDodm+jaPL8twWb99MP7pI6D6VF+xzpfjjUPH8E/h/ULuz0C1cSai3/ACxkX+4AeCTyDjpQI+mv2tdMk1T4Ga3HCu54Nk/HojZP6V8Q/BPW18P/ABU8OavNIEjju0WU9trkKf51+lGs6fbatpd5pl4N1vdwtDIMfwsMH+dfmr8W/A+peAfGt7oOowPHGJC9pLg4kjJypU/p+FA0fpnHKkkayRuGR1DKexB6U89s8V8afBn9qKTw/oNtofjTTrjUY7VfLgvICN+0dAwPXHTiup8ZftcaGNLkj8J6HeTahICsct0QI0JHXAOcigDh/wBu7X4NQ+JGm6JC4Y6Zafvdpz8zkMP0NdR/wT90uT/iptYZcRlo7dT68ZP8q+ZLy51vxd4ped/O1HWNTuDwBlncnp7Af0r9C/gB4CX4ffDTT9Em2m+cefdkf89G5K/8BzjNAHfTyRwxGSaRI41HLMwAx7k9Kr6npem6tafZtTsLa8hYfcnjDgfnXz1+3J45vdE8JWPhXT/tML6o5ee5QEKI1/g3DoSSD+FeMfDD9pDx14Qt4tPvmh1/T0GEW4J8xR7N1P4mgD6S8afs1/DPxDumtdNl0e5OT5lpIcZ+jZFfLHx5+CusfCxoLx72PUdIupdkVwowyt2Vh6/QV71YfteeDpLUNf8Ah7V4ZlHzhChXPtzmvGv2jPjk3xQtbXSNN0uTT9Jt5RMTKVMsjduhIHSgCP8AY68SX2h/GS002GRhZ6nG0VxEDxuA+U47kZ7V9Rftcn/iwuvcEcxf+hivmX9jLwre658WodaSE/YNIjZ5Juxc/dX65FfTX7XPPwF17PXMX/oYoA+JPgvY2epfFLw5p9/bpcW092iyRuMhhxX6At8KfhyTn/hENNP/AAA/41+ePwz1y18M+O9F8QXkcstvY3CyyJFjcQMdM8V9bf8ADXPgQH/kB60M5POz/GgD1f8A4VP8OT18H6Z7/If8a6zS7Gz0ywisNPt0t7WFdscaDAUV8+j9rrwJj/kB61+Sf412nwg+Ofhz4neIbjRdG07UbWa3gM7PcbNpXIGOD70Acf8At6/8kp0z/sKJ/wCgPXhf7GH/ACXK0/69JP5rXuf7eeP+FU6Z94D+1U6dfuPXzJ8AvG2m/D74iw+I9WhnuLeKFoysA+bJx68dqAP0kqO4kjiheaWRY44wWZycAAepr50b9rrwMqHy9A1tmHb5M/zryL4z/tJeIPHGmS6FodkdE0mbKyvvzNKP7pIPA+lAHnnxx8UReL/itrmu27brSWcx2+f7i9P1zX2J+xhos2j/AARs5p4ykl/cPdDIx8pAA/lXyH8Efhrq3xJ8WW+m2kMiaZEwbULor8kaZ5APdj7V+jekafa6TpVrpllCsVtbRiKNB0AA4oAuDGKWvlb4q/tOeJfB/wAQdZ8NWvhrTLq3sJRGkkkjh24BycH3r6a8PXj6hoVhqEiqr3NvHMyrnALKDgZ+tAi/RRRQAUUUUAFFFFABRRRQAUUUUAFFFFABRRRQAUUUUAFFFFABRRRQAUUUUAFFFFABRRRQAUUUUAFFFFABWN4vjL6Q7D+BlY/nWzUF/CLi0lhIzvQgfXFZ1Ic0HHuVF2kmeIftC3j2nwm1Jo2IMwRM+xYGvKf2R9QWHxdqWls2Dc2pkQZ7qQK7z4138Ot/BLVJI3BezvDDIPRkfbj8hXhHwp1K48L+O9E1ieN47aaXZv8A76Hg4/HFTlWXxeT18PL4rvTvbUMRXviYVEfaeOCev9aiuoY5rWaK4hSaNkO6J1yr+3NZvjvxBbeF/Ceoa7NtkSCLMQ7M3YCvnjwZ8evEkHiRZPELR3OlzybXhVQDCvYg96+Qy3h7GYqm69FfB+J6VfGU6TUJdT0b4Ya/4H0jxLrGi2v2vRL+e53Pp92QERsn7hyRz/So/j58Lh4ktJNe0WFRq8ClpY+MXKD9M/zqr+0L4JtPEnhqHxtoG2S6t4vNLxDHmxdjx/EPX3rM/Z3+KT3ksXhHxHdF5+BZXMrZL4/5ZuT39K9+lhqsf+FHCyfPH449dDjlOD/c1Fp0PneRWjlaORHV1YqVYYIPoaaD1xyPX+lfS/x++Eq6pHN4p8OQbb1ATdWyDAlHdgB3r5qdWSRo5FKOp2kEYPFfoWU5tSzOkqlN69vM8jEYeVGVug0Y9O+aP5elH149faivU1W5zXAYA9u9GOD/AFOSaQsVG70z+PFfUvgf9nXwjr3hHS9XutQv1murZJXCHABIz61y4nF08OlzmkISnofLh5A4pK+vf+GXvBX/AEEtT/77/wDr0f8ADL3gr/oJan/33/8AXrl/tnDPXU1+rzPkKjnBwM4r69/4Ze8Ff9BLU/8Avv8A+vR/wy94L/6Cep/99f8A16X9sYa99RfVpnyEOQCuSD3NHf5uM9K+p9Z/ZX0tomOkeJbqGT+FZolZa8P+J3wv8UfD+cNq1ss1jI22K7hJaMt6c8it6OY0Kr5YsiVGcTiTxSUfrRXdaxkFFFFABRRRQAVf8OarcaH4gsNYtXaOW1mWVWHbB5/nVCkPQntSceZWHF2aP0q0G/h1XRrTUrc5iuoVlX6EVerzf9mvUX1L4OaG8jFmgi8gk99uP8a9Ir4SrDkm4+Z6sXdBXzl+3J/yLXh7/r7k/wDQRX0bXzl+3J/yLXh7/r7k/wDQRXVlv+8xIq/CfKx60lKetJX2SPMQUUUUAFFFFABQeFLdMH86KPfpih7Ae0/A74KWPxF8Jza1c69dWLx3T24jiiVgdoBzz9a73/hlXSf+hu1H/wAB0rd/Ys/5Jfd+g1KUD8lr3PrXyuNx1anXkovS56FOlFw2PnD/AIZV0n/obtQ/8B46P+GVdJ/6G7UP/AeOvo/mjmub+0cT/MX7CB84f8Mq6T/0N2of+A8dH/DKuk/9DdqH/gPHX0fzRzT/ALRxP8wewgfOH/DKuk/9DdqH/gPHR/wyrpP/AEN2of8AgPHX0fzRzS/tHE/zB7CB84f8Mq6T/wBDdqH/AIDx0f8ADKuk/wDQ3ah/4Dx19H80c0f2jif5g9hA+cP+GVdJ/wChu1D/AMB46P8AhlXSf+hu1D/wHjr6P5o5o/tHE/zB7CB84f8ADKuk/wDQ3ah/4Dx06H9ljSUmjlXxbqJMbqwBgjwcHOK+jTnFIBz/APXpPMcS9HIPYxIrGD7LZQWwYsIo1jBPfAxn9KnpBS1xvU1CiiigDyn9pL4Y6j8UvDFhpGm6lb2EltdidnmBIICkdgfWuF+A37PGufDv4hReJb7XrG9hS3eLyoVbJLEc8gelfR5GT/8AWpMc+mOmKAFHUe4paQ80tACHtUV1Bb3Fu8FzFHLDINrxuu5WB7EdxU1FAHzt8Sv2V/C2v3UuoeGb6XQrl2LGHG+Ak9cA5K/hXmj/ALIfjLztq+I9IMefvEPx+G2vtPHNJj6Y9KAufNfw9/ZQ8O6Xex3fizVpNYeMhhbRgpET7kYJ+lfRmmWFlptjDYafaw2ttCoWOKFQqqPoKs49zj0oFAB3pHRXBVgGU/eBGQR6U6kI/D6UAeEfFX9mfwh4vu5dU0SZtA1GQlmMK5idj329F/AV5LP+yH4wE/lx+JtKeHPDkOCfcjbX2jznOfwxSEcYFAHy94K/ZF0m1nSfxZr81+Fxm3thsRh7tw1fR/hnQNH8N6TFpWh6fb2NpEMLHEuM+5Pc+5rTAoFACBR+H1rk/iV8PfC/xB0f+zfEVispUHyp1+WSI+oYc/h0rrf5UdutAHyD4k/ZA1JbqR/Dviu3eD/lnHdoVZR9VFUdN/ZB8TyTD+0PFGnQQ9HMSszke2Vx+dfZmKTb/kcUAeW/B74G+Dvhy4vrWN9R1Yrg3lyMsv8Aujov4V6ntGc96P1paAMjxL4d0TxLpr6drmm2t/bMMMkqA4PqD1H4V4F40/ZL8LahLJceGdYutIdjnyn+eMficmvpPHHYn3ox+PrmgD4tuf2Q/GSykW/iXSJI8/KxDA/+g1u+Fv2P3W4WXxN4oV4Ry0NknLfiwFfWhX6AfSl7jNAGB4G8H+HvBehR6L4e0+Kztl5O3lnPqzHkmsr41+D7rx58O9R8L2V1HaTXZTbLIMqNrAmu0/LFGKAPjNf2P/FGwA+K9J/75f8A+Jpf+GPvFH/Q16X/AN8v/wDE19lBcHPtjAp1AHxn/wAMf+Kv+hs0v/vh/wD4mvTf2dPgRrHwv8YXetalrdjfxXFobdUiVtwO4HPIHpXv9IR70AeYftGfDW/+KHg600LTdRt7GSG8FyZJgSCArDAwD614GP2P/FX/AENul/8AfL//ABNfZQB9adQB8aL+x94nz8/i3S1Hsj//ABNdX4Q/ZD0S2mSbxN4huNQUY3QW6BFb/gQwRX0/j3/rRj8PpQBkeFPDeh+FdJi0nQdNhsrRB9yNRlj6serH3NawAG2lx9D70diO1AHyz8U/2YvEHi/4g6t4ltfEen28F9OJVikVt6jAGDhfavpjw9ZyadoVhp8jiR7a3SFmXoSqgf0q9jmgDFAC0UUUAFFFFABRRRQAUUUUAFFFFABRRRQAUUUUAFFFFABRRRQAUUUUAFFFFABRRRQAUUUUAFFFFABRRRQAUn8QpaB1oA+DPHHiq+03WfHPhlU32WpXzkg/8smD53D64/Wm+KLcXHwj8LavbAFrSaWCTHZtxIP6Vg/FH/ko/iH/AK/5f/QjXZ/B62j8U+CvEPgqRgJzH9qs/wDYdf8AHJH416ub8uDoU8UujV/R6N/cc1F89R0320N/4keLl179nPRG83dcfakt5xnklFYZP5V47qGh39n4esNamVfs187iHj7xXGR+tVb031qsuk3RliSCUl7cngSDjp+deyeD7CDx98EptAt9v9raTIZYl7+w+lZ4vFQyWhCtBXpylq+ylsxwg8VJ3+JbHQ/sseMVvrC58FalJ5pjUvaB+QyfxJg9ccVoeN/gLoc13PrGiaxJo4RvOcMmY0bruX0x9K+d/DWrX/hfxRa6nb7obqxmBcMOeDypr7k8L6xYeJvDdprFmUkt7uIb19D3Brzc5o1sDiFisM/cmtbHVhmq0eWp8SMPwp4n0W20uw03UPFmm32pJGFMsb4Ex6enWvMf2gvhIL2GfxZ4XhBmALXlsn3ZB1LL74rmP2jvhivh/UB4k0C1ZdLuifOjjH+ofufoe3416L+zd8Q4PEfh5PD2qXY/texTahdsmaPt9SP5VhSwrwdOOOwc7pv3l2HKp7W9Ooj5QPXbyCOAD7djRXu37SPwtGk3Eni3w/b7bGVv9Mt0HELn+MexrwkEZB6AjKgdCa+7wOOjjaEakWeTXpSpzGyf6tvpX6HfCH/kmfh//rxj/wDQRX54yHMZPtX6HfCH/kmfh/8A68Y//QRXBnt+RM3wrd2dVRQKWvmrHZqJRS0hosGoVi+MNBsfE/hy90TUYleC6iMZyM7Gxww9xW1VXVL6203TbnULuQRW9vG0kj56KBkmqhzRmuUU9tT83dXspNN1e80+X79tO8Z9ODxj8MVVrQ8S3y6p4j1HUkGFubl5F+meP5Vn193SbcFc8qe7CiiitCQooooAKU/dII7UlIxwuexOFHqaWzuHVH29+yZ/yRjT/wDrtJ/SvWq4j4F6I3h/4WaHp8i7Zfs6ySD/AGmHNdvXw2Id6sn5nrQVooK+cv25P+Ra8Pf9fcn/AKCK+ja+cv25P+Ra8Pf9fcn/AKCK6Mt/3mJFX4T5WPWkpT1pK+yR5iCiiigAooooAKOxopRn3x9aHa2oH2F+xZ/yS68/7CUv/oK17n0r5v8A2SvF3hjQfhxcWms63Y2Nw1/IwjklwSpC4Nex/wDCyfAP/Q16Z/3+r43Gwm68mkenSklC1zraK5L/AIWT4B/6GvTP+/1H/CyPAX/Q16Z/3+rl9lP+V/cXePc62iuS/wCFkeAv+hr0z/v9R/wsjwF/0Nemf9/qPZT/AJX9wXj3OtoxXJf8LI8Bf9DXpn/f6j/hZHgL/oa9M/7/AFHsp/yv7gvHudbRXJf8LI8Bf9DXpn/f6j/hZHgL/oa9M/7/AFHsp/yv7gvHudbRXJf8LI8Bf9DXpn/f6lHxJ8Bf9DXpn/f6j2U/5X9wXj3Osorkx8SPAbMFXxVphYnAAl5JrqY2WSNZEO5SNykdGBHFTKMo7qwX7ElFJS1JQUUUUAFFMkZV+8wUep6Ugkjz/rY89/mFAElFM8yP/non/fQpQdwyDkdsH+tADqKQdKG6UALRUZZVOGZR9TijzI/+eif99CgCSio/Mjz/AK1fwYU4NnkEEetADqKKaSF5YgDuTxQA6kpm9WIxIufQNmlLBcbiqjtnigB9FRhkY8OpPcAgk08dKAFopKRmVRliB7k4oAdRUayRsTh1bPTDClZlX7zBfdjigB9FRCSPP+tj98MKXzI/+eif99CgCSimeZH/AM9E/wC+qNwYZVg2PQ5oAfRUcjoh+Z0BHPzNjFKGUjhlweM5zk0APoopp6j0oAdSUwyRgnLoGHbd3pQQQCCOR26UAPopBS0AFFFFABRRRQAUUUUAFFFFABRRRQAUUUUAFFFFABRRRQAUUUUAFFFFABRRRQAUUUUAFFFFABRRRQAUUUUAFFFFABRRRQAUUUUAFFFFABR3opKTA/O34o/8lH8Q/wDYQk/9CNWPhHrjeH/H2m3hbEUknlSe4Pr+OKr/ABR/5KR4h/7CEn/oRrnEdo5FlQ4ZWDDHYg5r6/F4SGOwM6El8UbfgebGo4VVNdGe9/tBfDk3PmeK9Dtg77c3kKdWH98f5715J4A8VXvhDxHDqlozOnCzRdpUPUYr6q+HerLrvgfS75sO724SXPO4gYINeQ/Gn4VPbCbxH4ahJhJMlzaqOUzzuX1FfkPCvFVK88izbZXim+3Z/oe9jsDK0cVh/mJ8W/Cdh4o0JPiD4SxLHKm+9hUfMCOpx6iof2a/iMPDert4b1if/iV3sgEcjNxFIe/+6e/0rkfhR48uvB2qtDcq02k3J23Vu/PH94CtH4ueCrbTxF4s8MsLnQb75keLkWznqDjoP8K+twcXgZf2XjHenL+HP9H6HDN+0/2iG/VH2NeWtvdWkttdRJcW0i4dHGVbPTj+teKfErRPBvwu1XTPF+n+GL55POPFtPsjiPHDDHek/Zv+Kkes2sPhHxFcAajEuy0nc/65eyk+tey+I9F0/X9Eu9H1aNZLW5Qq4PUHsRWUMPPAYhwl8PXszZzjXp88dzA8DeKdA+I3hOW6tYwbebdFeWr8mJiOQfwPX3r5K+MngubwP4zuNOw32KZjLav22Ht+eRXo/gKDUfhB8bB4f1J2/snVcRxyN92RScIfrnj8K9L/AGmPCC+Ivh/Lewx7r7TD5yEDkpnkflk16mC/4TsSuV/u5nPVTrQd90fHEg+UgdNvPtX2X8OvjJ8PdJ8DaNp19riRXNvaRpIhHQhRmvjXLHk8H0xRjk5C8+1fU4zAwxMUpdDz6VRwPur/AIXt8Mv+hgj/AO+f/r0f8L2+GX/QwR/98/8A16+FcL6UYH90VwvJKKfxM2+tPsfdX/C9vhl/0MEf/fP/ANeg/Hb4Z4P/ABUCH6L/APXr4VwP7oowv92j+xKPWTD60+x9rap+0Z8N7OAvDd3l446JFBnP614R8ZvjjrHjmzbRtNtjpWkMfnG7Mkw9CeOD6V5D0PGM+uKO2BgV0UMroUnzIznXckIepOMe3pRRRXomIUUUUAFFFFABXa/BHwlJ4z+I2m6X5ZNtE/2i6bH3Y1Iz+eRXFqrO6oilmc4QDqx9BX2z+zP8OG8E+Dxe6jEF1jUgJZtw+aJOqp+Gea8/MsUqNFq+ptShzNHrUSLHGsaKFRQAAOwp9NUcmnV8eekFfOX7cn/IteHv+vuT/wBBFfRtfOX7cn/IteHv+vuT/wBBFd2W/wC8xMqvwnysetJSnrSV9kjzEFFFFABRRRQAUcZzgZ9aKKNQBvm6+mKTavpS0UpK72HdibV9KNo9KWijQLsTaPSjaPSlooC7E2j0o2j0paKAuxNo9KNo9KWigLsTaPSjaKWjvRoF2PtFX7XB/wBdF/nX6T6EP+JJYdv9Gi6f7or82bT/AI+7f/rqv86/SbQf+QJYf9e0f/oIr57PN4nZhdmXaKKK8E62FFFFAHzt+3XqOo6b8P8AR5tNv7mykbUlVngfaSNjcV8ejxX4sJ2r4m1hiewuCc19cft+/wDJOtF/7Ci/+gNXin7GsEFz8bbeK4hSaM2UvyuoI6rQM8z/AOEq8XLyPEWt9TwZW4rqfCXxs+Jvhu4jez8T3d1Cjc294S6fTH9a/Q+TQ9HkUq2lWZB/6YrXj/xu/Z98K+LdGub7w9YQ6PrkSFonhG2OYjs4/rQDLH7P/wAetJ+JCjSNQiTTvEMa5aAv8k47sh/pXtC5K8/yxX5X2V5q3hfxLFd28klpqmmXG4N0KOp/lX6V/C3xRD4z8BaR4jiG03kAZ1z91xwf5UCPlP8Abf1zWtO+KthBp2r31nEdNVikMpVSd7c4rwceKfFjD5fEesehInY4Ne0/t3/8lb0//sFr/wChtXa/sEWdnd6B4j+1WsE5F0oBdAcDavrQM+Yz4o8Xrhj4g10D+8JWP+RXd/DL4+ePvBuoRNcatc61pe8eba3TF2Kdyv8Adr76k0LRZEZJNJsmVhggwjBr4m/bH+Hmk+C/GNlquhQrbWWrIWe3QYWOQdcex5NAj7L+H/jDR/G3hO08SaLN5lrcLyuctG3dT7g1wn7XN5eWHwS1S5sbqa1nV0xJE21h1714/wDsBa5ef2p4g8Ns5a0EK3aL2RgQv67ia9Z/bG/5IRq3++n9aAPlT9nnxJ4iuvjV4Wt7vXtSuIZL0K0ck5Ktweor60/au0LVNW+Et9e6Le3VrfaYRdAwPtLKoOR718b/ALN//JcfCfr9uXH1wa/Ry+tob2ymtLhA8UyGNlPQgigD85/g18R9f0D4laDqWo65qN1Yi5WOeKaYspQkZNfo5DIssSSpgq6hgc9Qa/MP4qeGLjwf8Qda8PPuT7Nct5DeqE8EV96fs1+LB4v+EWjagzbrq3jFtc5PIdev6EUAelHr6/0r5g/bn8cXmk2GjeFtH1Cezupybm4lhfawjzgDP1FfT24AHccDPX0r83v2i/Fh8YfFnWdUDlrW3kNrbr1+RP8A7LNAHo37G1r4k8VfE9tT1DW9Tn03S4DI8ck5KO7DaAfXqDXpP7d+p6lpfhPw8+mahdWLPfMrGCTYSNjcV1P7Hfg8+GPhLb31xGFvdXc3MpI5Veij8gD+NcZ/wUB/5E/w3/1/t/6LagaPlIeKvFjHaviTV2bsBcE5pT4o8XdP+Eg1sE9P3rV6t+xNBb3PxjkiuYY5kNg52uoI+8PWvuP+xtIG3/iV2Yyef3K8UAfmN/wlHi7n/ioNb/7+tX2Z+w/f6nqHwvvZtUvLu6l+3uqvcMS2M9Bmvbho2j5/5Bdnj18las2trbWqbbSCKBCckIgAP5UCPkP9ufWta0zxtocem6tfWcb2jlkglKhiCO3rWL+yt8bb3w/4kHhrxdqc93peouFiu7h9xt5T0BP90/pirn7feD460DIPNo/IPI6dK+bPvdwSQTlTjA9vb3oA/WFHDqGBGDyCOQRSjsSOfSvmn9j74xrrlgngfxJdL/aluuLKaRv9fGP4M/3h/Wvpbvj370AfnV8bfFXim1+LPiS3tfEmqwQpdlUjS4IVRtHQV9hfso3l5qHwM0K61C7nu7hxLulmbczfvG6mviX47/8AJYfE/wD1+n/0EV9qfshf8kC8P/SX/wBGNQM9booooEFFFFABRRRQAUUUUAFFFFABRRRQAUUUUAFFFFABRRRQAUUUUAFFFFABRRRQAUUUUAFFFFABRRRQAUUUUAFFFFABRRRQAUUUUAFFFFABSUtJQB+dvxR/5KP4i/7CEn/oRrm66T4o/wDJSPEX/YQl/wDQjXN5zj1r7qj/AA16HkS+Jn0t+y3etc+CLyyY8Wt18vqN2Sa1Nd8dTeEfiEdF8SKp0bUFBs7kDiPPVW9uRV34AeF18P8AgC3umk3T6kBdSZ6IpGR+hrwv4++K4vFPjiSGzI+x6eGgibs7Z+Y/jgV+J4fIcNnHEGJ9392+vZ918z6WeJlh8LC71O1+NnwqSSGTxT4UiV4mG+4t4uQR/fTHUVwfww8c/wDCPyTaNrkAvfD17lLqBz/qweNy11nwG+KX9lTReGvEEu7T5SFt53P+pY/wnPY/0rb+OPwkSdJvE/haBWJHmXVog4deu5f8K+nw062Cf9kZtrH7E3+Gvc45pTisRQ36o80+I/g+fwpf22saLdNdaLdMJrC/hPKH+4SO4r3n4A/GODxJFD4d8STpFrCALBO33Lkf/Fe1eF/Dfxlb6bbz+GPFEbXfhy9PlyRyfetn/vp6Y/pWd8QPCd54M1uKS1uRLp0/77Tr2M/K6npyOh9q+khRdZfVcU9Uvdl3/wCCcknr7Slp3R9c/GPwLH4y8MiOFRFrNi/nWExPRhzgn0NdRpNnc3Hhm2sNWjUXEloILkL8wJK7TXm37OfxQXxlpA0XWJFGt2MYGScfaEHRvqP6V66Mgj1B5Bryq1KpRtSn9nY6IzjJcy6n59eP9Hbw/wCNNW0dl2/Z7lgo/wBknK/oRWHXsH7W2lrY/FQ3UahRe26ynHqAF/pXkHGOP85r7TCVHOjFvseXUVpNCUUUV0dDMKKKKBhRRRQAUUUUAFFFFABRnHJoooA+kf2WfhNbXqQ+PNe8m4TcTZWy8hWHVm9/avqUdBXxL+zb8TpvBXiQaRqNwx0K/kCuCc+RIejj26/nX2tGyyIHjYSIwBXaeCPUV8hmcantnz7dD0aDVtCWik47UtecbhXzl+3J/wAi14e/6+5P/QRX0bXzl+3J/wAi14e/6+5P/QRXdlv+8xMqvwnysetJSnrSV9kjzEFFFFABRRRQAUUUUAFFFFABRRRQAUUUUAFFFFABRRRQAUd6KO9AElp/x92//XVf51+k2g/8gSw/69o//QRX5s2n/H3b/wDXVf51+k2hf8gSw/69o/8A0EV87nm8TswuzLlLSUteB1OxhRRRTA+bP2/f+Sc6L/2FF/8AQGrxf9iz/kudt/15S/zWvaP2/f8AknOi/wDYUX/0Bq8X/Ys/5Lnbf9eUv81oGffQpKUUxmWMFmYgdST0HvQB+eH7VOmQ6Z8ctfSFQqXDLcFAMAE8H+VfTH7DN5JcfBqS3kYn7NqEiID2XapH9a+U/wBoDxDb+KfjB4g1SzkD2pn8mCTttXv+ZNfXH7FGlzad8EbW4mQr9vuXuY89SpAUf+gmgDwz9u//AJK3p/8A2C1/9Dat79ijxn4X8K6Jr0XiHXLPTnmuVaJJ5QuRtHrWD+3f/wAlb0//ALBa/wDobV5D4P8AAXi3xlBPN4a0WbUUtyElKMOD1/rQB+gcnxe+GaqT/wAJnpGFBJxcKT+HPWvjz9qz4nad8RPGNpHopZ9K0xDFHMf+WzE5LY9OorgvF3w78ZeEbKG+8SeHZtPtppPLSVhkZ9Ca0Pgf4T0Pxr8Q7Lw7rmqHTrSfO1lGGmYc+Xk9M9aAPe/2BPDN3H/b3i6eMx28yi0gP/PQZBY/gVxXp/7Y/wDyQnVv99P616b4a0LS/DehW2iaPapbWNqgRI0Hp3PvXmP7Y/8AyQnVv99P60AfIH7N/wDyXHwn/wBf6/yNfpE3Svzd/Zv/AOS4+E/+v9f5Gv0iNAHyF+3r4P8AK1LSfGttHlZl+x3WB3H3D+pqt+wX4s+y+INX8H3EnyXUf2q2BP8AGud+PwxX0b8dfCS+NPhdrWh7N9w0DS22O0qglf1r8/Phd4huPBvxG0jXGJRrK7C3A6fu92HH5CgD9Afj14oHhD4U65q4cLN9nMMGT/y0cbV/U1+ffwz8PXPjL4haRoiKXa9uw03/AFz3bnP5Zr6G/bt8ZJdW3h/wraSjy5oxf3CqfvKfufqKrfsF+D/tWs6p41uIiY7ZfstqxH8ZHzfo1AH1zptpFp+nW9jbqFit41iQAY4UY/pXzX/wUD/5E/w3/wBhBv8A0W1fT1fMX/BQL/kT/Dn/AGEG/wDRbUAfMvwq8eat8OfFB8QaPb209w0JhKzqSuDzxgjmvVx+1t8Qsf8AIJ0TpzmJv/iq5H9lrwdoPjj4mPo3iOz+12a2bShNxGGyBnivqz/hm34R5/5F3GeP9a3+NAHgtp+1j8QJruGE6TooWSVVJETZ5YDj5vevtWxkaayhlYAF4wxA6c15NH+zf8Jo5UkXw8Q6MGVvNbgg59a9dhRYoVjRQqou0AdgKBHxj+31z460BembRx+orkf2dfhrZ/E3w54x06TbBqttDDJp8w6JJ8/B/wBk4Fdd+31/yPegf9ej/wAxWr/wT5/5Cni3/rlb/wA3oGj5tuIdd8HeK2WRZdP1jS7gY4IZGU8Efzr78/Z1+Kdl8S/CKSSOqa3YgR30Pcns49j/ADzXF/tb/B1PFujv4w8P23/E7sIiZ44xzdRDqPdhz9a+Svhf401f4e+NbPxBpzuskMmy7gP/AC2TOChHr1oAu/Hjj4x+KAOn2w8nudor7T/ZC/5IF4f+kv8A6Mavhf4la3b+JPHWra9aKVgvphKoPVflGR+BzX3R+yF/yQLw/wDSX/0Y1AHrdFFFAgooooAKKKKACiiigAooooAKKKKACiiigAooooAKKKKACiiigAooooAKKKKACiiigAooooAKKKKACiiigAooooAKKKKACiiigAooooAKTvS0lAH52/FL/ko/iL/sIS/+hGub7f1rpPil/wAlH8Rf9hCT/wBCNc4oywUdSQBX3dH+Gl5HkStzO59Yfs4eKIPEfgb+x58G701PJkXPLREYUj6CvJ/i78H9c0PUbrVNHhfUtJmcybYlzJEDztIHJr0H9mT4d63oUtx4l1VhCl1bhILdHDFlbBDHH0r3byGVmyjHJy3HBzX5lWxTynM51MP8L3R70aaxNFKto1sfng6sjtG6kMDggjBH1HrX0D+z18U8eT4T8SXPX5bO4fkj0Rq9P8f/AAj8KeLY5JZrUafqDZxc2q7cn/aXp+Qr50+Ifwj8WeDZnuo4ZL+wVtyXdsMsgHqOoPvX0FTFYHP6Hsq3uy6HHGlVwb5o7Hb/ALRPwrFp5vi7w7ajyCc3tvGMhM/xAenrXDfDrxJp+oaXJ4D8WSBtKumP2O5blrObswP93OMj6165+z98TrfxJZDwj4leM6gqGOGSTpcpj7p9/r615Z+0B8PW8F+JPtljGx0i+JeEgcRN3TP+etGWTnFvAYp+9H4WGIUdKtP5nNyxa98NfH0bAtHe2EgkVlPyzxnocjqCOK+3fAniay8X+FLPXbJgRPGN655Rxwy/nmvkjTJR8RPBD6PdOD4l0WMyWMp63NuOWQnuw+Yj8K6v9kTxgdN8Q3fhS/mEVre5kiErY8uVfvDnpwK9PG0nVo3l8SOenL2bt0ZJ+2nGq+KNBkHDNZsf/HyMV4CO/wDjXpf7SXjKPxb4+mFoB9j0wNbwt/fIPzH8817P4C+AHgPW/B2lateR3RuLq1SWQrIQMlQTXTRxEMHho+03IlD2knY+TaK+z/8Ahmv4df8APK9/7/Gj/hmv4df88r3/AL/Gks5oeYLCyPjGkFfZ/wDwzX8Ov+eV7/3+NNf9mv4dkf6u9B9fONP+2cP1uP6tI+MuxPIx2NL9OR656V9can+y74Rnib7Dq+pW0nbO1gPzFeIfFv4N+JPh9D9vkZNR0nOBcQj/AFf+8Otb0Myw9V2iyJUJRR5r+tFH6+/rRXeYhRRRQAUUUUAB657g5Hsa+wv2TviF/wAJF4YPhjUJt2paWoERY8yQ9j74/rXx7XT/AAt8UXHg/wAe6Zr0LkJHKI51BwGiJ+YH9K4cwwyr0ZPr0NaU3Fo/Q5RgY9qdUNpcRXVtHcwMHjkUMjDuD0NTV8bax6YV85ftyf8AIteHv+vuT/0EV9G185ftyf8AIteHv+vuT/0EV3Zb/vMTKr8J8rHrSUp60lfZI8xBRRRQAUUUUAFFFFABRQSAfwzSbh6ik2k9wsxaKTcPUUbh6imPUWik3D1FG4eophqLRSbh6ijcPUUBqLRSbh6ijcPUUBqLR3pNw9RQWX1H50g1JbT/AI+7f/rqv86/SbQf+QJYf9e0f/oIr82LVl+1wfMP9Yvf3r9J9B/5Atj/ANe0f/oIr53PN4nZhdmXaKSlrwLnWwooopgfNn7fuT8OtF6f8hNf/QGr55/Zp8XaJ4I+KUOu+ILhreyW1eMsiGQ7iRjhfpX1p+1Z8OvEXxH8Iabpnhz7P58F8ssnnNgbdrDP6ivnL/hln4pbSMaWB6eb1/WgZ9DN+0/8J1Xcuq3bcEj/AEST/CvHvjb+09L4i0efQPA9pPY29ypWa/lP7wr3CDtn3Fc0v7K/xQzj/iVqDx/reg/Ouu8I/sh6vNcJJ4p8SQQWxPzxWa/vPoCRigDwn4V+BdV+InjC20LS4XaORw13cAcQR5+ZiemeuB3r9J/Dek2eg6FZ6LYoI7eyhWKNR0wB1/nWR8O/AXhrwDo40zw5p0dsrAebMeZJT6sT/wDqrqNv5frQI+H/ANvD/krmnDudLU4x/ttXe/8ABP8A/wCRf8Rrnn7Up47fKtXP2o/gr40+Inj601rw79i+zRWKwt5z4O7exI6+hrqf2Ufhl4m+G2k6zbeIvs++6uA8XksDkYAoA9I+KPg/T/HXgzUPDmoKCtxGfJfvHIOVYfjivzc1/S9Z8FeMZ9Mut9rqek3Pyv0O5TlWHsRz9DX6kkfl2r59/ak+Bt98QL2y8QeFVtodXT91ciQ4EqdiT6jAFAHffs//ABBt/iL8P7TVGkX+0YAIb5AeRIB1x6HGawf2xf8AkhGq+m9P6159+zn8Jfit8M/G4vLg6e+jXimK+hSXJx2cDPXj9a9h/aH8I6t44+F+oeHtE8s3szK0fmNhTigD4g/Zv/5Lj4S5H/H8vX6Gv0i6mvjr4Pfs7/EPwv8AE/QfEGqDTfsdldCSYxSZbbg8jJr7FGe9ABt//V61+dn7UPg//hEfi/qcEURSzvz9rtx0G1uCB+INfopXiH7Vnwk1L4laXpVz4fW2XVbCRuZTjejY4z7c/nQB8Na7q+reIL6Ce+me7vUiW2hBOSQPur+tfot8BPCSeC/hdo+kbMXDRCa4OOrtzz+GB+FfN/ww/Zk8a6f4+0jUPEp086ZaXCzzbHyWKkEAD6ivsxVCqFUAKBgD0FADq+Yf+CgX/IoeHBx/x/sf/HGr6erxP9q/4a+JPiR4f0ey8OfZvNtbppJfObAC7CP5mgZ8tfsw+NNB8B/Ep9a8RXL29m1m0QZIzIdxIPRa+p/+GnfhNjP9r3XTP/HnJ/hXzv8A8Ms/FLt/ZYHp5vX9aT/hlj4o8jbpWD/016frQB9E/wDDTnwl/wCgvd/+Akn+Fdz8M/iR4X+ItneXXhi6kuI7RwkpkiZME5x1Hsa+Pv8Ahlj4o5HGlf8Af3/69fQf7J3wz8S/DbRdctPEgtvMvZ45IvJbcMKG/wAaBHjn7fJ/4rvQev8Ax6Pj9K1v+CfJ/wCJp4sH/TK3/Hl66z9qr4OeMPiN4o0zUfDi2Rhtrdo5PPk25PtzWh+yd8J/Ffw1vNek8SG12XscIh8lt2CpbP8AMUAe/bRjr+Br4w/bA+Dn/CP37+O/DVqw0y5f/iYW8aZELn+MY6Kf8a+0KrapYWup6fcWF9AlxbXEZjmicZDqRgigD8pcjZntjK+/4V+hH7InHwD0Dg9Jf/RjV4H46/ZT8YJ4ovT4TnsZdHkctbidyGjB52/ga+mP2f8Awpqvgr4VaX4d1kRLfWwfzPKbcOXJHP0NAHOfHz442/wq1jTtPk0GfVDewGUNHIF2YbGOetdb8FvHyfEjwTD4lj059PWSV4/Kdwx+ViM5H0ryv9q34Q+L/iR4i0W+8OfZBDZ2rRy+c+07ixPH4V3v7NXgrWvAPwxt/D+veR9tjnlkPktlcMxI/nQB6bRRRQAUUUUAFFFFABRRRQAUUUUAFFFFABRRRQAUUUUAFFFFABRRRQAUUUUAFFFFABRRRQAUUUUAFFFFABRRRQAUUUUAFFFFABRRRQAUnelpKTA/O74nq7/ErxAkalnbUZAABkn5jVSLwn4mkXfHod8Uzx+6IP1rR+IF1NY/FfXLy3ZRLDqUjoWGRkMe1dVF8ePGgA3R2bcAD5AOB+FfQ5nVzSEI/U6Slot2cdONJt87Oai/4WRpiARya/Aijja7kD8M1Yg+JHxH0txv1vUIyP8AnvEx/wDQhXXWf7QGuIcXej2c6H0kZT+grodN+MfgrWiIPEOgpb7uC0kSunPXnrXzGIzXOsN7+KwClH+602dkKGHk/dq2fmclov7QPj2yYC7ks9QT0kQLkfVRXovhb9o3Qb4LbeJdIksVk+V5IvnjP1B5x+FPuPht8OPF1l9s0hUjDDPnWcmAPqvGPyrzrxV8D9XtJJJNA1GDUcAnyGIWbHuvSufB8T5Bj6ro1YulUXRq1vmXUweKpLmT5keo+Kfhv4R8e2n/AAlHw61G2tNZjxLE9q21GccgMvVfyro4tPm+JXwwutB8Q2Js9cgUwzJIuNk6j5ZAemDx0r5P0rUvFfgPXVntJLvSbuN8MjjCSY7MOhH519WfBb4vaP44QWGoLDp2uhMOnAE2O6nv9K96vhZxpxq0pc8Vs9zlp1YtuM9GfJdtJqng3xasyBob/S7gqVb+IqeQfYj+da/xKWzTxFBruhzeRb6pB9qQRHBhfpIvHqwb869I/a+8Jpp3iWz8UWsISLUF8ubHQyLzn8sV4SXdkVCzFV+6CeB9K+lw8o4iEaj7HHUThK0hkzFkdiSSckk9a/Q34Rf8ky8P/wDXjH/6CK/PGT7jfSv0O+EP/JM/D/8A14x/+givPzt+5FG+FTu7nVUtJxRXzaudmotIaKKGw1Cs7xDpNprmiXmk38ayW11E0bqRnAIx+daNZ2vapZ6Ho95qt9KsVvaxtNIxPYD+fFEHLnXKKdran5z67YnS9cvtOP8Ay7XDx/gDx+lUqveIL7+1Ne1DUsFftVw8oHoCeP0qjX3lK/IrnlT3YUUUVoSFFFFCAKCAV+Ye4Ioo7H6ULt0Dqj77/Z/1Z9Z+EegXUrbpVtlikP8AtKOa7yvJv2TTn4MafyT++k/pXrNfC4hWqyXmetD4UFfOX7cn/IteHv8Ar7k/9BFfRtfOX7cn/IteHv8Ar7k/9BFdGW/7zEir8J8rHrSUp60lfZI8xBRRRQAUUUUAFB+uPQ9aKO1HQD6T/Zh+Gng3xj4An1PxBpP2u7S+kjD+c6/KAvYHHevVv+FD/DD/AKF3/wAmH/xrmf2LP+SXXf8A2Epf/QVr3MV8fja1VV5JSPSpxi4XseZf8KH+GH/Qu/8Akw/+NH/Ch/hh/wBC7/5MP/jXptFc31mr/My+SJ5l/wAKH+GH/Qu/+TD/AONH/Ch/hh/0Lv8A5MP/AI16bRR9Zq/zMOSJ5l/wof4Yf9C7/wCTD/40f8KH+GH/AELv/kw/+Nem0UfWav8AMw5InmX/AAof4Yf9C7/5MP8A40f8KH+GH/Qu/wDkw/8AjXptFH1mr/Mw5InmX/Ch/hh/0Lv/AJMP/jR/wof4Yf8AQu/+TD/416bRR9Zq/wAzDkieZr8CfhjG6yJ4ewynIPnucH869It40hhjhiGEjUIvsAMCpKMCs51Jz+J3GopbAOlLRRUFBRRRQAUUUUDuFFFFAgooooAKKKKACiiigAooooAKKKKACiiigAooooAKKKKACiiigdwooooEFFFFABRRRQAUUUUAFFFFABRRRQAUUUUAFFFFABRRRQAUUUUAFFFFABRRRQAUUUUAFFFFABRRRQAUUUUAFFFFABRRRQAUUUUAFFFFABRRRQAUUUUAFFFFABRRRQAUUUd6APzs+KX/ACUjxF/2EJP/AEI1zZGce3Suk+KX/JSPEP8A2EJf/QjXN195RX7uLb6I8iSXM7h3z39uKD+vrRRWl47kpGt4Z8Rax4dv1u9IvJLd8glVPyt7EV7d4X8W6P8AENo/MvH0DxbEv7ueJ9q3GO2ON34189kAjBGR6ZxT0lljkE0chSVCCjrwy/T0r5jO+FsLma5rKNTpJL8zuwuMnSdnrHsfUbTWHiC4bwj8RNJgi1bG2C4UBUuB2ZG7H2ryb4l/DPWPBN6NZ0eeWewicPFOmRLAwPGcdvfvW54B8dWHi3T4/CPjeTEnC2OpA4eNu30bpzXqPhfVbq3vJPBfiwRyXYj/ANGlcZS8iPqf72OtflixWacL4lq3ur4obpr+aP8Ake3y0cbDu+j7Hi3iv4vX3iz4Z/8ACK+IrEXV9FIjRXo4bgjlh+GK8ur0/wCN/wAO28L6gNW0uNm0m4Y5Uf8ALBz/AAn2rzCv2HIsywmYYVYnCu8ZdOzPn8TRnSm41NxHHyc8A9/wr7C+Hnxy+Hej+CNH02+1dkube1SORfLJwQBXx8OnofWl79/zrtxWDhiNJMzp1JQ2Pt7/AIaE+GH/AEGm/wC/dH/DQnww/wCg03/fs18Q0Vx/2JR7s1+syPt7/hoT4Yf9Bpv+/ZpG/aF+GIHGsO3sI6+IqPxxR/YlDuw+syPsbWP2mfAVrE32CHUb6YfdVIgAfxzXgvxd+MviL4gj+zyq6bo4O77NEc+aw6bm7/SvM+wA4A/OkPTncfQeldFDLKFKXMkROvOegAYA5ye9FH1xRXoGIUUUUAFFFFABQelFWNMsZ9S1K20+2VnmuJViRVGSST2pOXKrjirtH3F+zDYyWPwZ0USAgzqZwCOzYr02szwrpcWieHNP0iH/AFdpbpEv4CtOvhK0+epKXmerFWQV85ftyf8AIteHv+vuT/0EV9G185ftyf8AIteHv+vuT/0EV1Zb/vMSKvwnysetJSnrSV9kjzEFFFFABRRRQAUvako7dwcjBFD2A+w/2K/+SX3nIP8AxMpen0Wvc+gr5C/Z++Mnh34f+DZ9G1e1vppnu3nDQRgrhgBjr7V6N/w0/wCCf+gdq3/fkf418njsHWnXk4rS56NOpFQ3Pd/wo/CvCP8Ahp/wR/0DtW/79D/Gj/hp/wAEf9A7Vv8Av0P8a5vqGI/kL9rA93/Cj8K8I/4af8Ef9A7Vv+/Q/wAaP+Gn/BH/AEDtW/79D/Gj6hiP5A9rA93/AAo/CvCP+Gn/AAR/0DtW/wC/Q/xo/wCGn/BH/QO1b/v0P8aPqGI/kD2sD3f8KPwrwj/hp/wR/wBA7Vv+/Q/xo/4af8Ef9A7Vv+/Q/wAaPqGI/kD2sD3f8KPwrwj/AIaf8Ef9A7Vv+/Q/xo/4af8ABH/QO1b/AL9D/Gj6hiP5A9rA936dqTPPAJzXhP8Aw0/4J/6B2rf9+h/jSxftN+CnlSJdO1TLuFX90OpP1pPA4ha8oe1ie7UtQ2Uy3FnDcJwssauMjsRn+tTVyvQ0CiiigBD0460AnjjqK+ev2yfEnjjwfYaNrnhbWJ7Gzkka2ulTpvPKn8ga+bP+F8fFc9fFtyQeo29fpzQB+jFHP418a/sxfGvxfqvxSs9E8Xa5Lf2uoxtDEH4Am424/WvrTxfrNv4d8M6lrt4QIrG2eZj7AZxQBrDpQcgZr867n4+fFWa6mmj8VXEcbyMyIBgKueB1qI/Hr4sL848WXB2/NgjOcdutAH6M59aCTnG05rmvhl4jj8W+A9G8QwtuN5aqzn/aHDfqDXzZ+1n8ZPFHh/4hxeHfCOsyWEVlAPtmxckynkd/QigD6459KMn2FfnN/wAL3+LHLDxdcA+y9/zr3/8AY48W+PvHGsazqXiTXbi90uziEUcbDgykg+vpmgD6az09zS15z+0V4yl8D/CnVdatZvs9+wEVq46+YTx+gNfFa/Hj4sAAHxbc5+n/ANegD9GqD9K/Ob/hfHxY/wChtufyP+NA+PHxXP8AzNtzj2B/xoA/Rcn6D6+lOr57/Y2+JmteNtJ1jT/E2o/bNSspRIkjDBaN8/y2/rX0GOnJzQAH2oz7GuP+NWqX+i/C7X9U0u4NveW1o8kUg6qQOtfCqfHj4sMin/hLrnOPQ/40Afo3RX5zD48fFgnH/CW3Ofof8aP+F8fFj/obbn8j/jQB+jP4Gk59K/Of/hfHxY6f8Jbc/l/9erOm/tCfFixuxcHxJ9pCn/Vzx71P5mgD9DiecY7de1Ge/avEP2ffj9pnxDZND1iJNM8QbPljDZjucd0PY+1ez6pI8WlXMsZKukLMDjoQKALIJP8ACRS1+dNz8dviut3Oq+LLgKsjKvHYH60z/hfHxY/6G25/I/40AfozRX5zH48fFj/obbn8j/jSH48/FgE/8Vbc8ex/xoA/Ro/Qmm7u3f0r864Pj78WIZUmHiqV9pyFdNyn2IzXvfwI/aYi8QalD4c8bxQWN/NhYL6L5YpXPRWH8J/OgD6aB/OlpqkEA8HOO/FfDfxy+MXxI0H4ta/pGleJp7eytplWKJVwFGPrQB9ynp0NGfw+tfnOfjx8WP8Aobbn8j/jX1l+yL4r8QeMPhrLqniPUHvrsXskYcjHAJoA9mB5x1pC3BxzTXZUR2ZlVQMkk4A9TXgPxZ/ae8MeFrqXS/DVudf1CMEO6vthQ/73OfyoA+gc8ZHIpa+A/EH7TfxR1WRltr6z02I9EhgBZf8AgfBrm5Pjf8VnfzP+E01BfZScfzoA/R/n2oNfnlpH7QvxZ0+QOPEYugO1zD5g/U16l4A/a4u1uIrXxtoaNGSA15ZnlffZjp+NAH10W/8A1UuaxvCHibQ/F2iRaxoN9FfWUw+V0bOD6EdjWhqsjxaZdyxttdIHZT6EKcGgC1RX536t8dPirDq99BH4suQkdzIijGMAMQB1qt/wvj4sf9Dbc/kf8aAP0Zor85h8ePiwRn/hLbn8j/jR/wAL4+LGP+RtufyP+NAH6MGjPGe1fnTD8fPixFKJB4rmYgggOm4flnmvd/gX+04utapB4f8AHkUNpdTMEgv4uI3bsGH8JP40AfT+fxHtS1Gp3KGGG3dCOhFP6fhQAE+xNA+leMftI/Gy2+GdrFpemQR3uv3Sb0jY/LCnQO34jpXyrf8A7QXxYvLt7j/hJjAW5KQxbUHsADxQB+iVFfnKfjz8WAM/8Jbc4+h/xpf+F8fFj/obbn8j/jQB+jBzx+tGecd/6V+cx+PHxY/6G25B9cH/ABr6i/Y28ZeJPGfhHWbzxNqkmoTwXixxu/GF+bj9KAPeKKKKACiiigAooooAKKKKACiiigAooooAKKKKACkpaiuZfJheVsBVUnJoC1z88Pij/wAlI8Qf9f8AL/6Ga5yvqO6+DGja9/a2qag9wupahcySxyK2FiyxK8ehFfPnjrwlq3hDW5NM1SEjktBOB8ki+o/zxXv5VxDgsbL2EZe9H8Tjr4SdP3mjn6KPz/GivoTjCiiihNXsCvccvXdlhnglTgr9K90+GeuN4+8NDw3fXHleIdMXztMus4dsdBn8K8JrT8L6zc6Dr9nq9szB7aUOQDjcueR+VfP8Q5LTzPC2Xxx1Xr29GdeExEqM7dGfVOg3Ft498FXWk6tCq3iA2l9Ew/1co6P/ACNfK3ijR7jw/wCIL3SbpCJIJCgz39D+WK+mJruDTPHWg+KrJv8AiWeJoBBchfuiXHysffOB+FcB+1foqWfiHT9bjUAXURicgdWGeT+Ar4DguU8szKeHtanU2XaS3setmSjVoqp1jv6HidFFFfr588FFFFABRRRQAUUUUAFFFFABRRRQAUUUdfX8KACvdP2QvBD614vl8U3kJNlpYxBuHDynuPpj9a8h8H+HtT8VeIrPQ9KhMlzdOAOMhV7sfQV9/wDw98L2Hg7wpZeH9PX93boN745d/wCJj7mvIzXFqnD2cd2dOHp3dzoR1NLSLjnHrS18sd4V85ftyf8AIteHv+vuT/0EV9G185ftyf8AIteHv+vuT/0EV3Zb/vMTKr8J8rHrSUp60lfZI8xBRRRQAUUUUAFFFFABRiiigAxRiiigAxRiiigAxRiiigAxRiiigAxRiiigAxUln/x/Wv8A12T/ANCplSWX/H7a/wDXZP8A0Kpn8DHHc/SXQf8AkB2H/XtH/wCgCrtUtB/5Adh/17R/+gCrtfBS3PW6IKKKKQzzn9o/wsPFvwg1vTlTdcRRefb4HIdf/rZr84V3Mu4/K2OVPY1+sE8KTQyQuMrIpVvcEYr8zfjH4dfwn8UNe0Mx7I4btnh4xmNiSuPwoA5/w/qlxomvWGsWjsk1ncJKhHsa+wP2uviBDL8EtGt9Ol2t4kCONrciIAbvwOf0r4yrW1zxDqetabpWn30zS22l2/kWgJzhPQUDMgdKOOAe9LSUDPsP9iTxxFF8ONe0fUJf+QJvuxubpDtyQPxBr5V8c65N4l8Zavrtw7O13du65/uA4X9AKb4c8RapoEepLpkxhXUrc2tyM43RkEED8zWQBtUKOgGBQAkhwpb9K/QX9kjwr/wjXwc05pItl1qJNzNkckEnb+mK+FfAuizeI/GekaJChdry6SMgD+EEFv0Br9PtOtrfStJtrKPCW9nbrEOwCouP5CgR8n/t9eKN95onhGGQsIgby4QHv0UH8GzXyweDiu6+PviZvFnxb13VfM8yFJzbwEHqsfyj9BXCAY46MOo7YoGTRW1xJby3McLtDEQJJAOEJ6ZqFvm68nHb0r6l+BnwvGt/syeJ55rcG91rM1qxHzL5QOwj6hjXy2VZW2yKUcZUr/dx2oA9Z/ZN8Uf8I18aNOWV9lvqQNrICfly2Ap/Dmv0Jr8o7C8n0/ULbULUlZrSYSxEdcg9q/T/AMA67D4k8FaVr0BBiu7VJBg98YP8qBM5/wDaF/5Iz4n/AOvCT/0E1+bEP+rT6Cv0n/aE/wCSMeJ/+vCT/wBBNfmvH/ql/wB2gEOA/hOcZwAOnNWfsOof9A669sQmnaPLHBrVhcSnbHFcxM7eihhnj6V98ad8cvg/Hp9tHLr+nh0hRWBjXggAUAfAU1reRIWms7iJO7NEcVF6fwjtnoa+7/HPxv8AgzceFNQtjf2WoNLA6JbpCCXYg4/WvhF9pmcoNisxZUPVQfWgCfStQu9K1O21KymkgubaQSxSocEEH+Xav0s8FeIj4s+E9j4hZQsl7pnmyL/dcpyPzr8yX+6cAliO/Tiv0T+ASlf2d9EBBH/Erzz3+TrQB+eV3/x+XH/XVv51FUt3/wAflx/11b+dRP8Ad4oGWFs75kDR2Nw6kZGyMkMPUGhrHUIxg2N2oHGfKNfbvws+Mvwr0r4daFpupa9YR3cFoqTK8YyG5zW/e/HX4NfZpRLrVjOu07o1hVi4x0AoEfn0CCCVwQTjGecjrxTvmz+7kZWyGRl4KkVr+OL7TdS8YarqOkW/2fT7i5Z7aMjbtX6VkEnFAz9C/wBlXxlc+MvhJp9zfyGS9sibWZj1IXIXP4AV8a/tH/8AJcPE/wD18L/Kvpr9gxGHwqvmZCN1+SD2PFfMn7R//JcfE/8A18D+VBKPPj0r7j/YS/5I/N/2EJf/AEI18OGvuP8AYT/5I/Oe39oS/wAzQMxf21/ihd6FYQeB9Cungvb6MyXs0Zw8cXZP+BZ/SvjYrgYwduck5zzXo37SmqSav8b/ABJNI5ZILo26ZPRUJAFec9eOnpnoDQAE9NxP0AzxV2LSNXmi86HSb507MkRwRX0v+xJ8NtG1u0vfG2uWUd8YrjyLGOVcrGy8liPXkYr67jtreNAkdvEigYACAAUBc/KOaOWGTy5oJY5B/C6bTTGyQepPp7d8+2K/Rf47fDDw5438GaiZ9Ogi1O3t3ktbpIwHV1BIGfQmvzqkRo5Hiflo5GRj7qcf0oA9N/Zw+JV98PfHlr++dtF1CVYLyAtkDJwHHpjj8K/QbVJUm8P3c0LB43tHZGHcFCRX5UykqjMvDAZB9x0r9JPhLqj6x8DNJv3YszaUUJPXKoV/pQDPzo1vnXdR/wCvuX/0M1U/IHsScYq3rn/Id1L/AK+5f/QzVJ/unFAFlLO+kQSR2V3IjAsGWMkMPakayv0G97CcY6ExHJr7X+EHxg+Fui/DLQNM1bW7GO9trNElVkBIYAZrqLr46/Bn7O+7XtPmQjBRIlYkemKAPz5znuSe+ex9KCN3HzfVTgj6V0HxG1LSdY8d6zqmhW32bTbq7eS2jxgBD0wOwrnz0ORkUAfoJ+yT4yu/GHwjtH1KUzXunym0kc9XCgFW/X9K9fAxj2PFfOH7AqOvwz1hmU7Tqr4Pr8iV9H+nf1oEfnf+1bPdz/HfxALoviN0WIN2TYvT2zmvLMe1fXf7bvwxnvYYfiFo9u0kltGItQRVydmeJD64yAfYV8idQG9eSe34UDFAZmG0Mz52/KMkn2qY2d6Dg2dznvmI5pttNPa3cdzayGK4icSRP6EV9w/syfF7RfH2mxeHddtbO38S2seMMigXaDjevv60DPiD7Hef8+d1zx/qjivsj9gSGaHwNr3nQvC5vV4ZcZGG5r6KGn6f/wA+Nt/36FTQW8EAIghjiB6hFAzQSS0UUUAFFFFABRRRQAUUUUAFFFFABRRRQAUUUUAFUtbVn0u5CdfLNXaY6q4KsAQRgj1FJx5k0BxEG02CTAllEZYnvwOa4LUpvAvxa0i50Fb1DeRMwRXGyaKQdwDyRWZ8MfiNax+Ptd8E6zdCNkv5fsE0hwCNxPlnP5V59+0V4H1Dwj4r/wCEw0JZLe0uZPMd4sj7PL3Bx2Jya8jA5D7LGy55ckt4s6q2MUqfdHmXjvwnq3g7XZtL1WEqVJMUuMJIvYg1gkYOD1r2ey+Jfh/xn4TfQfiRBI11Ah+x6pCmXyBwCB3rxgqqkqhJUH5c9SOxr9Iy+tWdO2IXvL7meHWjFaxEooor0LaGGkgo7gepxRRQtNxrQ+gPCV42o/AHS2lObix1mCKInt+9U8fnWr+1tGv/AAiGjM2PN+0cf98c1gfA0Q69pvh7wnZs8qwXjanqhx8sYX/VqPxQfnR+15r0Vz4i03QLdw32OMySgH7rHOAfQ4Ir8/pZe1m9OVtnKXpdnsOr/szv1PCaKKK/QNTxwoooo1CwUUUUahbzCiiijULBRRRRYLBRRQOenNC1AD268nAqzpWn3uq6nDpum28lzdzuI444xkljWr4K8I+IPGWqrp2gae9y5IEkmMJGPUt0FfZPwV+EOj/D2xW4kCX2tyr++umX7n+ynoK8/GZhDDqy1ZtSouT1Iv2f/hZbfD/RTc3qxza9eAG6lHIj/wBhf6/SvVAOB14poUqABzgYzTh09K+Tq1ZVZuUt2ehGKirIB+tLRRWZQV85/tx/8i14e/6+5P8A0EV9GV85/tx/8i14e/6/JP8A0EV3Zb/vMTKt8J8qnqaSlPWkr7JHmJhRRRRqFvMKKKKNQsFFFFGoWCiiijULBRRRRqFgoooo1C3mFFFFGoWCiiijULeYUUUUahYKlsv+P21/67J/6FUVS2f/AB+2v/XZP/Qqmd+RjjufpJoX/IDsP+vaP/0EVdqloX/IDsP+vaL/ANBFXq+ClueutgooopAFfGv7evhgWvinRfFUEZ2XkRtp2A6MuNufwzX2Sa8l/ay8L/8ACTfBfVViTNzYYvITjJyucgfnQB+ew5HH4/SlHBBHUdPpR+n9RSUFCxqzMkSKWc/Ko7k06aOSGVopVKOvDKRyPau0+A2gN4l+L3h3TNm+IXaTzDGfkQgnP4VrftQeHV8NfGfWLaKLyra5ZbmBcYAUgDj8QaAPM8nnoe3PYUlFDYA6jPXmgD6A/Yb8L/2t8TrnX5YwYNJtyUYjjzG4x9cNX1Z8c/Ey+EvhVruss4WVLYxxZPVmO3+RzXB/sW+FzoXwjj1SaLbPq87TtkYYKCVH8s1xn7fXigQ6NovhCGTL3MpupwD1RQQAfxINAj5DBeQ+Y5y7ksx9/WkAVvlfO3I345O3NKevXB/SkyM4JADdM96Bn2D4L/aY+HHhnwfpWgRaTqwitLZICVgOCQuCelfLXjy90nUvGWr6hocUkWm3N080McgwVDHpWEHXOQwDdMA5pQy52g5b2PWgA9PUdPrX29+wv4nXVPhnc+HpnLTaTclVBPSJgNv6g18Q54J7DrXt37GHic6D8X49MlkK22sQmBhnjePufqaBM+uP2hP+SMeJ/wDrwk/ka/NeL/VL1+72r9KP2hePgx4o5/5cJP8A0E1+bEXESf7ooBCnk8kA4yCTjNIQuN20Y9ccVYsbf7Vf21nu2iedIlYjIBZgP611PxQ+HPiP4e6rHba5as1rcKrW17GMxSZGQM9M9qBnHhcEcYz12/40dgOOvPvRzzng/wAX1p0e3zF3qWUEFgOpGeaAOm+F/gfV/iB4ttdA0mBnV3DXMxHywoDyxP8AnrX6QWmlWmh+CBo9goW1s7EwxD/ZVMV53+y5N8ObrwBFJ4FtY7abao1CNyDcCTHO/vjOeRgGvVNY40a9/wCuD/8AoJoEflZd/wDH5cf9dW/nUQ6VLef8ftx/11b+dQucCgYFQ38IcE8kjgn60pA56exFdz43+GPiTwv4Z0rxPLC13o2pQrKtxGvEJJ+6/p+NcMOg53e+OtAC9zhevp3q94d0bUvEWt2miaNayXV9dPsREGdvqT6ADmqB5B4Br7K/YouPhxNo0kWk2a2/i2MYvDcMDJIvqh6Yx6c0Ae0fBnwVB4C+H2m+HoyrSxx77hwMbpDy36nFfB/7SH/JcfE/r9oX+VfpCvavze/aQ/5Lh4m/6+F/lQSjz4V9xfsKD/iz846/6fKP1NfDlfcf7CX/ACR6f1/tCXP/AH0aBnyl8ebWSz+MviuCQfP/AGhK4+hY4NcV1Y4x6c+tfQ/7cXgmbSfHUXjC3h/4l2qxCOZwOElXuT2zk188HOQfpmgD7V/YO1izn+G+o6Oki/ara/eV4++1wAD9PlNfRtflx4J8W+IfButJq/h3UnsrtBggDKOP7rDvXsdn+1l8RoLURSabotwwGDI8ThifXhqAsfZfjfULXSvCGsajeS+XBb2UruSewU/rX5d3swuL+4uF+7LM7JjoVLE5/Wu9+Jnxj8dfEK1+w65qCQ2G7cbS1BSMkcgnufzrzw9OhHIyaAGy/wCqc/w4PNfot8BbSSy/Z40iGUEN/Zsrc+jbiP0NfA3gXw7feLvF+m+HbCAyTXc6oQoztjB+Yn8M1+l8OnQ6P4LGkwAeXaacYFx/sx4z+lAM/MDW/wDkO6l/19y/+hmqh+6cZz7Vc1z/AJD2pf8AX5L/AOhmqZOOcZx74oACqks21ck4zjp9fSjHOeAR0IFdz4v+F/iXw94N0jxiYze6LqNus/2iNSTCxGcSAdBz1rhv4d3b1oGGAMDhR2q5oel6hrerW2k6VbPc3l24jijQZLZ7/T3qmQedp2u3AOO9fYP7Elz8N5tOlisrRLfxegP2hrkgvIvcxf7Pt1HegR7V8DvA8fw9+HGneHxta5Uebduo4aVup/ID8q7cnnnj3pBjI5PoK+S/jP8AtE+OfBvxN1nw3pVppL2dlKFjaWNixyoPZvegR9Y3cMN1ay29xGs0EqlHRxkMpGCDXwr+058E7rwLqc/iXw7bNL4buZCzooybRz1BH93PT61Z/wCGr/iRwDZaJ7/uX5/8eqC9/ak+IF/ZTWd9pXh+4tpkMTxvbuQykc5+agZ4SNp24+6ehJ4q1pN/e6TqlvqWm3Elte28gkikQ4IYf07VHdyrPdTTRwxwJK5cRR5wgJ+6M9qhPbGR6EcnNAz9F/2d/idb/ErwNHfysiaraYhv4gejdmx6HGa9M718F/sVa9caT8ZI9NSQ/ZtTt2idOxYEEH68GvvTr0oJFooooAKKSloAKKKKACiiigAooooAKKKKACiiigApp++KdSUAfnZ8TZvJ+JmvyJMUkTUJGV1YAr8xwa9d+Ffxq0zUtJHg/wCIyxzWk6eUl4+GBHYP/jxX0pdeBfCF1cy3Nx4e0+WaVizu0IJYmoj8PvBRBB8M6bg9vJFevWx1GtBQlHbr1OaFKdO9mfKvxR+Cd3p6tr/gmRNc0KXMgWFt8kIPPGPvD6c143KGicxyqUdSQVcbSD7g8iv0Wg8M2umRFNBX7Cp/5Yr/AKs/gen4VzeteEdBvLprjWPC1o9wes8MQ59yK1w+cSprlmrpbClhkz4KMiDqy0nmJ/fX/voV91w+EfCaY8nStJkH925g2H+QqU+FfDef+Rd8NkeuwV0POoX0TI+qs+EPMQjiRc1o+HNH1PxBqsOm6NaSXd1KcKsak/Un0HvX2xP4T8Kv8r6PpCZ/ggttxP04rX8N+GLPSyToOh2+ml+HuNqiQj29KmWdq3urUawtmeX6ePDvwC+Hjte3UNx4ivF3mJWG+SQjgeyrx+Rr5c17WbnXNYudVv7gSXFzIXYlh1z0/Kv0Hl8E+G7yb7Rqul2+oXR6zTruP4Z6U3/hX/gr/oWdN/78CuLCY6nQk5yTcn1NKlKUrRWx+dhkjzw6/wDfQo8xP76/99Cv0TPw/wDBX/Qs6b/34FH/AAr/AMFf9Czpv/fgV3f23HszL6o+5+dnmJ/fX/voUeYn99f++hX6J/8ACv8AwV/0LOm/9+BR/wAK/wDBX/Qs6b/34FH9tx7MPqnmfnZ5if31/wC+hR5if31/76Ffon/wr/wV/wBCzpv/AH4FH/Cv/BX/AELOm/8AfgUf23Hsw+qeZ+dnmJ/fX/voUeYn99f++hX6J/8ACv8AwV/0LOm/9+BR/wAK/wDBX/Qs6b/34FH9tx7MPqnmfnaJEx99f++hTkYSHbGNx9jmv0Q/4V/4K/6FnTf+/Aq1ZeDvCtmwa38PaYhHQ/ZkP8xR/bkFtAFhD4F8O+CfF/iGZY9I8PX8u7rI8RVPzIxXuHw6/Zmu5nivfG2oiOPqbO2xlh6M3+FfUcEMMCeXBFHEn91FCj9KfgVxV83rVFaKsaww8YmP4X8N6H4Z05NP0PT4LOBVxhB8x9yeprXHB6cdBS4HpRXlSk5O7N0kthaKKKWgwooooAK+cv25GQeGvD+9gMXjnBPbaK+jazdc0LR9cijj1fTre9SMkoJkDbSfrXRha3saqm+hM48ysfmwZIxkB0HPAz2pPMT/AJ6L/wB9Cv0T/wCFf+Cv+ha03/vyKP8AhX/gr/oWdN/78Cvc/tuHZnGsKz87PMT++v8A30KPMT++v/fQr9E/+Ff+Cv8AoWdN/wC/Ao/4V/4K/wChZ03/AL8Cl/bcezH9U8z87PMT++v/AH0KPMT++v8A30K/RP8A4V/4K/6FnTf+/Ao/4V/4K/6FnTf+/Ao/tuPZh9U8z87PMT++v/fQo8xP76/99Cv0T/4V/wCCv+hZ03/vwKP+Ff8Agr/oWdN/78Cj+249mH1TzPzs8xP76/8AfQo8xP76/wDfQr9E/wDhX/gr/oWdN/78Cj/hX/gr/oWdN/78Cj+249mH1TzPzs8xP76/99CjzE/vr/30K/RP/hX/AIK/6FnTf+/Ao/4V/wCCv+hZ03/vwKP7bj2YfVPM/OzzE/vr/wB9CjzE/vr/AN9Cv0T/AOFf+Cv+hZ03/vwKP+Ff+Cv+hZ03/vwKP7bj2YfVPM/OzzE/vr/30KPMT++v/fQr9E/+Ff8Agr/oWdN/78Cj/hX/AIK/6FnTf+/Ao/tuPZh9U8z87PMT++v/AH0KPMT++v8A30K/RP8A4V/4K/6FnTf+/Ao/4V/4K/6FnTf+/Ao/tuPZh9U8z87PMT++v/fQo8xP76/99Cv0T/4V/wCCv+hZ03/vwKP+Ff8Agr/oWdN/78Cj+249mH1TzPzsEiZ/1ij8RU1i8f261+ZQPOTJzz96v0N/4V94K/6FnTf+/IpR4A8Fhgw8N6cCOh8kUpZ1FpqzGsM0zY0L/kBWH/XtH/6AKu0kaLHGsaKFRQFUDsBTq+ebOwKKKKQBVfUrWK+sJ7OdFeKaNo3U9CCKsUUAflv8QtDfwr451rw9N8rWV28Q3HAK54IrB8xM/e/Wv1I1Pwb4V1O9e91Dw/p11cv9+SWBWZvqcVW/4V/4J/6FbSv/AAHX/Cgdz5X/AGCPDv2zxfrPieRcx2UAhhJH8TZ3YP0xWz+394dw2geLI1xndazkDsOVz+LV9S6Hoej6HA8Oj6bbWMbtuZYIwoJ9Tin6zo+l6za/ZdWsLe9g3bvLmQMM+vNAXPyn8xMfeq94d059c8QafosBy97dRwKByfmYAn9a/TH/AIV/4I/6FbSv/AZf8KmsvBHhCyuo7q08OaZBPGdySJbqGU+oOKAuXfDGlw6J4d0/SYUVIrS2SHA6ZVQCa/Pv9qDxWvir4zaxcRzbrezYWsIz93ZhWx9SK/RcgHOe/Wubl8BeC5pXll8M6W8juXZmt1JLHqScUCPy+MiY+9+tfWH7H/wi8M+JPAt74k8XaLFqQu5/LtFmLDYqZBI2kdeK+j/+FfeCP+hW0r/wHX/Ct3TNPsdMs0s9PtYrW3j+5HEu1R+AoA4Jvgb8JzwfBVhj13yf/FVyHxk+BXgWT4bay3hnwza2OqwwNNbSxM5bco6cnFe60jKrIUZQVIwQRwaAPyaEikBjtBGVG44OR1BFX/DusPofiDT9atpf31jcpOp6fdOcfjX6ZN8P/BLMWbwtpRLcn/Rl/wAKQ/D7wQRj/hFtK/8AAdf8KBnK/GDVoNY/Z31jVrWQSQ3WkmRWHfKcj86/OmJ08sYdVyBzjNfqz/ZOm/2T/ZP2GD7B5Zj+z7Rs2+mKxv8AhX/gj/oV9K/8B1/woA/M7w/In/CQ6VyCft0P4/OK/TLXPDGh+LvBsWieILGO8s57VAQw5U7RyD2NKngLwWjq6eGdLVlYMpFuuQQcg9K6NVVVCqoAAwAO1AXPz6+PfwP1z4b30l5p6vqPh2Rj5VwFLPD32yY9PWvHhcQEcSxkEcDeMGv1gv7K0v7SS0vbeO4t5Rh45FyrD3Fcp/wqz4d/9CjpX/fkUBc/PD4a+PdX8A+J4dc0G+SN1OLiDflJY/7pHcH1619/fDf4meH/AIleBLjVdFuY1uUtnF3aFwXgfbyD6j3rR/4VX8O/+hR0v/vyK0/D/grwr4fmmm0XQ7SxeZNkphXbvX0IoA/L67dPt9x83/LVv51DI67T8361+oLeAPBTMWbwvpZJOSfs6/4Uh+H/AIII58LaV/4DL/hQFzH+EOn2Wp/BTw/Y6haxXNrNpqxyxSDcrA5zXzF+0V+zve+FjP4l8FQy3miqTJNZoN0trnqVHVl/PFfa1na29nax2trCkMEQCpGgwqj0AqRlV0KMoZWGCCMgj0oC5+TbSx7irPGHzzlwPwq94d1+90HWbbWtH1H7Le277o5VcDBHYjuK/Sif4YfD+aaSaXwlpTPIxZj5I5Jpn/CrPh3/ANCjpf8A35FAXOQ/Z3+Nej/E3R47O5nhs/EcCgXFrux5uP409Qe4r49/aPZV+OXifLAH7QvQ/wCzX37o/wAP/Bmj6jFqOl+HbKzu4vuSxJtYfiKnv/BfhO/vJLy98PadcXEhy8kkClmPuaBH5dF1x979RX3F+wkwb4PTNnI+3yHPfqa9c/4V/wCCf+hW0r/wGX/CtnR9H0vRrU2ulWFvZQFixjhQKMnvgUDuZ3jnwto/jLw3deH9ctxPZ3CYPHzIezL6EV8RfFj9nXxt4Pu5rjRbR9f0jJeOWHmVB/dZByceoFffdGKAPyivLa6spjDe2txbOOqTxMjD8DVczR/89kH1YV+qGp+GvD2phhqGh6dclupkt0JP44zWDL8K/h3JJ5j+EdMLevlUBc/M5CHOI/3meyjJ/Suy8DfC7x340uooNG0C9WJyM3FxGY41HrlsZr9D9M8CeDdNYNZeGdKiYdD9mU/zFdBBDDBEIoIkijHRUUKB+AoC55J+z78FNL+GVi97cyJf+ILhds10FwI1/uJnoPfr1r1PWf8AkDX3/XvJ+HymrdI6K6lXUMpBBB7g0CPyn1t0/t3UuQP9Ml9v4zVOR02H5u31r9QX8A+C3dnbwxpbMxJJNuuSfypp+H/gn/oV9K/8B1/woHcwfgfaWeo/Azw5ZX1vHc2sumxpJHIoKsNo6ivnD9ov9nS78PPceJ/AtvJdaUctPYL8zwD1X1X8zX2bY2lrY2cVnZwRwW8ShI40XCqB0GKlZVZSrKCCMEEcEUAfk0ZowxDyKrKeQx2kH0wauaDrl1oer22r6NqJs723kEkciOMgj+Y9q/Sy5+GXgC4uHuJvCelvI7FmbyRyaj/4VZ8O85/4RHS/+/IoC5xf7Onxv0n4k6WNNv57e18S26DzrfeB5w/vJ6/Svkv9qaSP/hfXidS6hjMnDsB/CtfeWlfDzwTpWoRahpvhuwtLuI5SaJNrA/UUur/D3wVq+pS6lqfhvT7q8mO6SaSPLMcYoEfmB50H/PaPHb5hSedB/wA9ov8AvoV+mv8Awqv4d/8AQo6X/wB+RR/wqv4d/wDQo6X/AN+RQO5+ZXnQf89ov++hTvMiJAEqg9Rzn8gK/TP/AIVX8O/+hR0v/vyKktvhl4At5lmh8J6Wrqcg+SDj86AufMP7E3w51afxY/jvU7KWz062hKWnmqQZZGx8wz2xn86+wtWdotKvJEco6wOysMcEKeant4IbeFYbeGOKJRhURQqgewFOkjSSNo3UMjAhge4PWgR+atx8YviKtxMv/Ca3qhZG4yvy89OlfeH7P+qX+s/B3w1qmpXLXV5cWaPNM3Vye9Ob4Q/DVs7vCGnHJJPynkn8a6/SNNsdI02DTdNtktrS3QJFEnRFHYUAWhS0UUAFFFFABRRRQAUUUUAFFFFABRRRQAUUUUAFFFFACUEZzmlooAry2VnN/rbaJz6lQag/sjTt2fskX/fNX6KAIILS1h/1VvGn0WptvOaWigBKW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2Q=="/>
          <p:cNvSpPr>
            <a:spLocks noChangeAspect="1" noChangeArrowheads="1"/>
          </p:cNvSpPr>
          <p:nvPr/>
        </p:nvSpPr>
        <p:spPr bwMode="auto">
          <a:xfrm>
            <a:off x="3398045" y="3850590"/>
            <a:ext cx="3994223" cy="39942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ndParaRPr>
          </a:p>
        </p:txBody>
      </p:sp>
      <p:pic>
        <p:nvPicPr>
          <p:cNvPr id="3" name="Picture 2" descr="A picture containing text&#10;&#10;Description automatically generated">
            <a:extLst>
              <a:ext uri="{FF2B5EF4-FFF2-40B4-BE49-F238E27FC236}">
                <a16:creationId xmlns:a16="http://schemas.microsoft.com/office/drawing/2014/main" id="{D45628E6-3D62-B9AA-C6D4-533F899143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9075" y="2462587"/>
            <a:ext cx="2593850" cy="2517110"/>
          </a:xfrm>
          <a:prstGeom prst="rect">
            <a:avLst/>
          </a:prstGeom>
        </p:spPr>
      </p:pic>
    </p:spTree>
    <p:extLst>
      <p:ext uri="{BB962C8B-B14F-4D97-AF65-F5344CB8AC3E}">
        <p14:creationId xmlns:p14="http://schemas.microsoft.com/office/powerpoint/2010/main" val="2709215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6067" y="69394"/>
            <a:ext cx="5153114" cy="857429"/>
          </a:xfrm>
        </p:spPr>
        <p:txBody>
          <a:bodyPr wrap="square" anchor="ctr">
            <a:normAutofit fontScale="90000"/>
          </a:bodyPr>
          <a:lstStyle/>
          <a:p>
            <a:br>
              <a:rPr lang="en-US" sz="2400" dirty="0">
                <a:solidFill>
                  <a:srgbClr val="002060"/>
                </a:solidFill>
              </a:rPr>
            </a:br>
            <a:r>
              <a:rPr lang="en-US" sz="3100" dirty="0">
                <a:solidFill>
                  <a:srgbClr val="002060"/>
                </a:solidFill>
              </a:rPr>
              <a:t>Keesler AFB History</a:t>
            </a:r>
            <a:br>
              <a:rPr lang="en-US" sz="2400" dirty="0">
                <a:solidFill>
                  <a:srgbClr val="002060"/>
                </a:solidFill>
              </a:rPr>
            </a:br>
            <a:endParaRPr lang="en-US" sz="2400" dirty="0"/>
          </a:p>
        </p:txBody>
      </p:sp>
      <p:sp>
        <p:nvSpPr>
          <p:cNvPr id="4" name="Rectangle 3"/>
          <p:cNvSpPr/>
          <p:nvPr/>
        </p:nvSpPr>
        <p:spPr>
          <a:xfrm>
            <a:off x="1566730" y="5398707"/>
            <a:ext cx="9087869" cy="523220"/>
          </a:xfrm>
          <a:prstGeom prst="rect">
            <a:avLst/>
          </a:prstGeom>
        </p:spPr>
        <p:txBody>
          <a:bodyPr wrap="square">
            <a:spAutoFit/>
          </a:bodyPr>
          <a:lstStyle/>
          <a:p>
            <a:pPr marL="214313" indent="-214313">
              <a:buFont typeface="Arial" panose="020B0604020202020204" pitchFamily="34" charset="0"/>
              <a:buChar char="•"/>
            </a:pPr>
            <a:r>
              <a:rPr lang="en-US" sz="1400" b="1" dirty="0">
                <a:ea typeface="Calibri" panose="020F0502020204030204" pitchFamily="34" charset="0"/>
              </a:rPr>
              <a:t>Biloxi city officials asked U.S. Army Corps to build a base to support the WWII training buildup in January 1941</a:t>
            </a:r>
            <a:r>
              <a:rPr lang="en-US" sz="1400" dirty="0">
                <a:ea typeface="Calibri" panose="020F0502020204030204" pitchFamily="34" charset="0"/>
              </a:rPr>
              <a:t>.</a:t>
            </a:r>
          </a:p>
          <a:p>
            <a:pPr marL="214313" indent="-214313">
              <a:buFont typeface="Arial" panose="020B0604020202020204" pitchFamily="34" charset="0"/>
              <a:buChar char="•"/>
            </a:pPr>
            <a:r>
              <a:rPr lang="en-US" sz="1400" b="1" dirty="0">
                <a:ea typeface="Calibri" panose="020F0502020204030204" pitchFamily="34" charset="0"/>
              </a:rPr>
              <a:t>Offer included the Biloxi airport, the old Naval Reserve Park, and parts of Oak Park </a:t>
            </a:r>
          </a:p>
        </p:txBody>
      </p:sp>
      <p:sp>
        <p:nvSpPr>
          <p:cNvPr id="7" name="TextBox 6">
            <a:extLst>
              <a:ext uri="{FF2B5EF4-FFF2-40B4-BE49-F238E27FC236}">
                <a16:creationId xmlns:a16="http://schemas.microsoft.com/office/drawing/2014/main" id="{AB75704D-C880-FC44-9AD2-7C037D44666A}"/>
              </a:ext>
            </a:extLst>
          </p:cNvPr>
          <p:cNvSpPr txBox="1"/>
          <p:nvPr/>
        </p:nvSpPr>
        <p:spPr>
          <a:xfrm>
            <a:off x="1592019" y="1192467"/>
            <a:ext cx="2623906" cy="523220"/>
          </a:xfrm>
          <a:prstGeom prst="rect">
            <a:avLst/>
          </a:prstGeom>
          <a:noFill/>
        </p:spPr>
        <p:txBody>
          <a:bodyPr wrap="square" rtlCol="0">
            <a:spAutoFit/>
          </a:bodyPr>
          <a:lstStyle/>
          <a:p>
            <a:r>
              <a:rPr lang="en-US" sz="1400" b="1" dirty="0"/>
              <a:t>Tent quarters, circa April 1941, in the former Naval Reserve Park</a:t>
            </a:r>
          </a:p>
        </p:txBody>
      </p:sp>
      <p:pic>
        <p:nvPicPr>
          <p:cNvPr id="9" name="Picture 8">
            <a:extLst>
              <a:ext uri="{FF2B5EF4-FFF2-40B4-BE49-F238E27FC236}">
                <a16:creationId xmlns:a16="http://schemas.microsoft.com/office/drawing/2014/main" id="{20718A32-C251-7342-40A3-46B9B1160A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5319" y="1192467"/>
            <a:ext cx="5217120" cy="4206240"/>
          </a:xfrm>
          <a:prstGeom prst="rect">
            <a:avLst/>
          </a:prstGeom>
        </p:spPr>
      </p:pic>
    </p:spTree>
    <p:extLst>
      <p:ext uri="{BB962C8B-B14F-4D97-AF65-F5344CB8AC3E}">
        <p14:creationId xmlns:p14="http://schemas.microsoft.com/office/powerpoint/2010/main" val="834085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0411" y="88472"/>
            <a:ext cx="6742296" cy="857429"/>
          </a:xfrm>
        </p:spPr>
        <p:txBody>
          <a:bodyPr wrap="square" anchor="ctr">
            <a:normAutofit fontScale="90000"/>
          </a:bodyPr>
          <a:lstStyle/>
          <a:p>
            <a:br>
              <a:rPr lang="en-US" sz="2400" dirty="0">
                <a:solidFill>
                  <a:srgbClr val="002060"/>
                </a:solidFill>
              </a:rPr>
            </a:br>
            <a:r>
              <a:rPr lang="en-US" sz="3100" dirty="0">
                <a:solidFill>
                  <a:srgbClr val="002060"/>
                </a:solidFill>
              </a:rPr>
              <a:t>Keesler AFB History</a:t>
            </a:r>
            <a:br>
              <a:rPr lang="en-US" sz="2400" dirty="0">
                <a:solidFill>
                  <a:srgbClr val="002060"/>
                </a:solidFill>
              </a:rPr>
            </a:br>
            <a:endParaRPr lang="en-US" sz="2400" dirty="0"/>
          </a:p>
        </p:txBody>
      </p:sp>
      <p:sp>
        <p:nvSpPr>
          <p:cNvPr id="4" name="Rectangle 3"/>
          <p:cNvSpPr/>
          <p:nvPr/>
        </p:nvSpPr>
        <p:spPr>
          <a:xfrm>
            <a:off x="1605422" y="4659346"/>
            <a:ext cx="9062579" cy="1169551"/>
          </a:xfrm>
          <a:prstGeom prst="rect">
            <a:avLst/>
          </a:prstGeom>
        </p:spPr>
        <p:txBody>
          <a:bodyPr wrap="square">
            <a:spAutoFit/>
          </a:bodyPr>
          <a:lstStyle/>
          <a:p>
            <a:pPr marL="214313" indent="-214313">
              <a:buFont typeface="Arial" panose="020B0604020202020204" pitchFamily="34" charset="0"/>
              <a:buChar char="•"/>
            </a:pPr>
            <a:r>
              <a:rPr lang="en-US" sz="1400" b="1" dirty="0">
                <a:ea typeface="Calibri" panose="020F0502020204030204" pitchFamily="34" charset="0"/>
              </a:rPr>
              <a:t>War Department activated Army Air Corps Station No. 8, Aviation Mechanics School in Biloxi 12 June 1941</a:t>
            </a:r>
          </a:p>
          <a:p>
            <a:pPr marL="214313" indent="-214313">
              <a:buFont typeface="Arial" panose="020B0604020202020204" pitchFamily="34" charset="0"/>
              <a:buChar char="•"/>
            </a:pPr>
            <a:r>
              <a:rPr lang="en-US" sz="1400" b="1" dirty="0">
                <a:ea typeface="Calibri" panose="020F0502020204030204" pitchFamily="34" charset="0"/>
              </a:rPr>
              <a:t>Technical training school officers and staff arrived mid-July 1941 for Airplane and Engine Mechanics School </a:t>
            </a:r>
          </a:p>
          <a:p>
            <a:pPr marL="214313" indent="-214313">
              <a:buFont typeface="Arial" panose="020B0604020202020204" pitchFamily="34" charset="0"/>
              <a:buChar char="•"/>
            </a:pPr>
            <a:r>
              <a:rPr lang="en-US" sz="1400" b="1" dirty="0">
                <a:ea typeface="Calibri" panose="020F0502020204030204" pitchFamily="34" charset="0"/>
              </a:rPr>
              <a:t>First shipment of basic training recruits arrived at Keesler Field 21 August 1941</a:t>
            </a:r>
          </a:p>
          <a:p>
            <a:pPr marL="214313" indent="-214313">
              <a:buFont typeface="Arial" panose="020B0604020202020204" pitchFamily="34" charset="0"/>
              <a:buChar char="•"/>
            </a:pPr>
            <a:r>
              <a:rPr lang="en-US" sz="1400" b="1" dirty="0">
                <a:ea typeface="Calibri" panose="020F0502020204030204" pitchFamily="34" charset="0"/>
              </a:rPr>
              <a:t>Designated as Keesler Army Airfield 25 August 1941 in honor of  Second Lieutenant Samuel Reeves Keesler, Jr.</a:t>
            </a:r>
          </a:p>
          <a:p>
            <a:pPr marL="214313" indent="-214313">
              <a:buFont typeface="Arial" panose="020B0604020202020204" pitchFamily="34" charset="0"/>
              <a:buChar char="•"/>
            </a:pPr>
            <a:r>
              <a:rPr lang="en-US" sz="1400" b="1" dirty="0">
                <a:ea typeface="Calibri" panose="020F0502020204030204" pitchFamily="34" charset="0"/>
              </a:rPr>
              <a:t>Focused upon training B-24 Liberator heavy bombers mechanics mid-1942</a:t>
            </a:r>
          </a:p>
        </p:txBody>
      </p:sp>
      <p:pic>
        <p:nvPicPr>
          <p:cNvPr id="5" name="Picture 4">
            <a:extLst>
              <a:ext uri="{FF2B5EF4-FFF2-40B4-BE49-F238E27FC236}">
                <a16:creationId xmlns:a16="http://schemas.microsoft.com/office/drawing/2014/main" id="{CA098F2F-3BDE-C597-749F-5BB712668E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53979" y="1161500"/>
            <a:ext cx="6381276" cy="3474720"/>
          </a:xfrm>
          <a:prstGeom prst="rect">
            <a:avLst/>
          </a:prstGeom>
          <a:noFill/>
        </p:spPr>
      </p:pic>
      <p:sp>
        <p:nvSpPr>
          <p:cNvPr id="7" name="TextBox 6">
            <a:extLst>
              <a:ext uri="{FF2B5EF4-FFF2-40B4-BE49-F238E27FC236}">
                <a16:creationId xmlns:a16="http://schemas.microsoft.com/office/drawing/2014/main" id="{AB75704D-C880-FC44-9AD2-7C037D44666A}"/>
              </a:ext>
            </a:extLst>
          </p:cNvPr>
          <p:cNvSpPr txBox="1"/>
          <p:nvPr/>
        </p:nvSpPr>
        <p:spPr>
          <a:xfrm>
            <a:off x="1605422" y="1339617"/>
            <a:ext cx="1965533" cy="1169551"/>
          </a:xfrm>
          <a:prstGeom prst="rect">
            <a:avLst/>
          </a:prstGeom>
          <a:noFill/>
        </p:spPr>
        <p:txBody>
          <a:bodyPr wrap="square" rtlCol="0">
            <a:spAutoFit/>
          </a:bodyPr>
          <a:lstStyle/>
          <a:p>
            <a:r>
              <a:rPr lang="en-US" sz="1400" b="1" dirty="0"/>
              <a:t>Keesler’s Airplane and Engine Mechanics School taught students B-24 Maintenance until 1945  </a:t>
            </a:r>
          </a:p>
        </p:txBody>
      </p:sp>
    </p:spTree>
    <p:extLst>
      <p:ext uri="{BB962C8B-B14F-4D97-AF65-F5344CB8AC3E}">
        <p14:creationId xmlns:p14="http://schemas.microsoft.com/office/powerpoint/2010/main" val="2760249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51361" y="233408"/>
            <a:ext cx="4287982" cy="713509"/>
          </a:xfrm>
        </p:spPr>
        <p:txBody>
          <a:bodyPr/>
          <a:lstStyle/>
          <a:p>
            <a:pPr algn="ctr"/>
            <a:r>
              <a:rPr lang="en-US" sz="2800" dirty="0">
                <a:solidFill>
                  <a:srgbClr val="002060"/>
                </a:solidFill>
              </a:rPr>
              <a:t>Keesler AFB History</a:t>
            </a:r>
          </a:p>
        </p:txBody>
      </p:sp>
      <p:sp>
        <p:nvSpPr>
          <p:cNvPr id="5" name="Subtitle 4"/>
          <p:cNvSpPr>
            <a:spLocks noGrp="1"/>
          </p:cNvSpPr>
          <p:nvPr>
            <p:ph type="subTitle" idx="1"/>
          </p:nvPr>
        </p:nvSpPr>
        <p:spPr>
          <a:xfrm>
            <a:off x="1821874" y="5524645"/>
            <a:ext cx="8846127" cy="930511"/>
          </a:xfrm>
          <a:prstGeom prst="rect">
            <a:avLst/>
          </a:prstGeom>
        </p:spPr>
        <p:txBody>
          <a:bodyPr wrap="square">
            <a:spAutoFit/>
          </a:bodyPr>
          <a:lstStyle/>
          <a:p>
            <a:pPr marL="214313" indent="-214313" algn="l">
              <a:buFont typeface="Arial" panose="020B0604020202020204" pitchFamily="34" charset="0"/>
              <a:buChar char="•"/>
            </a:pPr>
            <a:r>
              <a:rPr lang="en-US" sz="1400" b="1" dirty="0">
                <a:ea typeface="Calibri" panose="020F0502020204030204" pitchFamily="34" charset="0"/>
              </a:rPr>
              <a:t>Women's Army Auxiliary Corps (WAAC) activated 10 May 1943</a:t>
            </a:r>
          </a:p>
          <a:p>
            <a:pPr marL="214313" indent="-214313" algn="l">
              <a:buFont typeface="Arial" panose="020B0604020202020204" pitchFamily="34" charset="0"/>
              <a:buChar char="•"/>
            </a:pPr>
            <a:r>
              <a:rPr lang="en-US" sz="1400" b="1" dirty="0">
                <a:ea typeface="Calibri" panose="020F0502020204030204" pitchFamily="34" charset="0"/>
              </a:rPr>
              <a:t>Women and International Students entered technical training in 1943</a:t>
            </a:r>
          </a:p>
          <a:p>
            <a:pPr marL="214313" indent="-214313" algn="l">
              <a:buFont typeface="Arial" panose="020B0604020202020204" pitchFamily="34" charset="0"/>
              <a:buChar char="•"/>
            </a:pPr>
            <a:r>
              <a:rPr lang="en-US" sz="1400" b="1" dirty="0">
                <a:ea typeface="Calibri" panose="020F0502020204030204" pitchFamily="34" charset="0"/>
              </a:rPr>
              <a:t>More than 50 countries sent students to Keesler for aviation, personnel and electronics courses</a:t>
            </a:r>
            <a:endParaRPr lang="en-US" sz="1400" b="1" dirty="0"/>
          </a:p>
        </p:txBody>
      </p:sp>
      <p:pic>
        <p:nvPicPr>
          <p:cNvPr id="3" name="Picture 2">
            <a:extLst>
              <a:ext uri="{FF2B5EF4-FFF2-40B4-BE49-F238E27FC236}">
                <a16:creationId xmlns:a16="http://schemas.microsoft.com/office/drawing/2014/main" id="{D1E5E06E-A114-063F-2505-34210588B3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4145" y="1188077"/>
            <a:ext cx="5372100" cy="4297680"/>
          </a:xfrm>
          <a:prstGeom prst="rect">
            <a:avLst/>
          </a:prstGeom>
        </p:spPr>
      </p:pic>
      <p:sp>
        <p:nvSpPr>
          <p:cNvPr id="7" name="TextBox 6">
            <a:extLst>
              <a:ext uri="{FF2B5EF4-FFF2-40B4-BE49-F238E27FC236}">
                <a16:creationId xmlns:a16="http://schemas.microsoft.com/office/drawing/2014/main" id="{C056E065-3794-9B21-1132-49F878240116}"/>
              </a:ext>
            </a:extLst>
          </p:cNvPr>
          <p:cNvSpPr txBox="1"/>
          <p:nvPr/>
        </p:nvSpPr>
        <p:spPr>
          <a:xfrm>
            <a:off x="1633829" y="1333357"/>
            <a:ext cx="1820333" cy="1169551"/>
          </a:xfrm>
          <a:prstGeom prst="rect">
            <a:avLst/>
          </a:prstGeom>
          <a:noFill/>
        </p:spPr>
        <p:txBody>
          <a:bodyPr wrap="square" rtlCol="0">
            <a:spAutoFit/>
          </a:bodyPr>
          <a:lstStyle/>
          <a:p>
            <a:r>
              <a:rPr lang="en-US" sz="1400" b="1" dirty="0">
                <a:ea typeface="Calibri" panose="020F0502020204030204" pitchFamily="34" charset="0"/>
              </a:rPr>
              <a:t>Women's Army Auxiliary Corps (WAAC) in the Keesler mailroom </a:t>
            </a:r>
          </a:p>
          <a:p>
            <a:r>
              <a:rPr lang="en-US" sz="1400" b="1" dirty="0">
                <a:ea typeface="Calibri" panose="020F0502020204030204" pitchFamily="34" charset="0"/>
              </a:rPr>
              <a:t>30 December 1947</a:t>
            </a:r>
            <a:endParaRPr lang="en-US" sz="1400" dirty="0"/>
          </a:p>
        </p:txBody>
      </p:sp>
    </p:spTree>
    <p:extLst>
      <p:ext uri="{BB962C8B-B14F-4D97-AF65-F5344CB8AC3E}">
        <p14:creationId xmlns:p14="http://schemas.microsoft.com/office/powerpoint/2010/main" val="2820589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5780" y="113053"/>
            <a:ext cx="6520441" cy="758619"/>
          </a:xfrm>
        </p:spPr>
        <p:txBody>
          <a:bodyPr wrap="square" anchor="ctr">
            <a:normAutofit/>
          </a:bodyPr>
          <a:lstStyle/>
          <a:p>
            <a:pPr algn="ctr"/>
            <a:r>
              <a:rPr lang="en-US" sz="2800" dirty="0">
                <a:solidFill>
                  <a:srgbClr val="002060"/>
                </a:solidFill>
              </a:rPr>
              <a:t>Keesler AFB History</a:t>
            </a:r>
          </a:p>
        </p:txBody>
      </p:sp>
      <p:sp>
        <p:nvSpPr>
          <p:cNvPr id="4" name="Rectangle 3"/>
          <p:cNvSpPr/>
          <p:nvPr/>
        </p:nvSpPr>
        <p:spPr>
          <a:xfrm>
            <a:off x="1492703" y="4686921"/>
            <a:ext cx="9144000" cy="1600438"/>
          </a:xfrm>
          <a:prstGeom prst="rect">
            <a:avLst/>
          </a:prstGeom>
        </p:spPr>
        <p:txBody>
          <a:bodyPr wrap="square">
            <a:spAutoFit/>
          </a:bodyPr>
          <a:lstStyle/>
          <a:p>
            <a:pPr marL="214313" indent="-214313">
              <a:buFont typeface="Arial" panose="020B0604020202020204" pitchFamily="34" charset="0"/>
              <a:buChar char="•"/>
            </a:pPr>
            <a:r>
              <a:rPr lang="en-US" sz="1400" b="1" dirty="0">
                <a:ea typeface="Calibri" panose="020F0502020204030204" pitchFamily="34" charset="0"/>
                <a:cs typeface="Times New Roman" panose="02020603050405020304" pitchFamily="18" charset="0"/>
              </a:rPr>
              <a:t>U.S. Air Force established 18 September 1947</a:t>
            </a:r>
          </a:p>
          <a:p>
            <a:pPr marL="214313" indent="-214313">
              <a:buFont typeface="Arial" panose="020B0604020202020204" pitchFamily="34" charset="0"/>
              <a:buChar char="•"/>
            </a:pPr>
            <a:r>
              <a:rPr lang="en-US" sz="1400" b="1" dirty="0">
                <a:ea typeface="Calibri" panose="020F0502020204030204" pitchFamily="34" charset="0"/>
              </a:rPr>
              <a:t>Radar School stood up 14 November 1947</a:t>
            </a:r>
          </a:p>
          <a:p>
            <a:pPr marL="214313" indent="-214313">
              <a:buFont typeface="Arial" panose="020B0604020202020204" pitchFamily="34" charset="0"/>
              <a:buChar char="•"/>
            </a:pPr>
            <a:r>
              <a:rPr lang="en-US" sz="1400" b="1" dirty="0">
                <a:ea typeface="Calibri" panose="020F0502020204030204" pitchFamily="34" charset="0"/>
                <a:cs typeface="Times New Roman" panose="02020603050405020304" pitchFamily="18" charset="0"/>
              </a:rPr>
              <a:t>Keesler Field officially redesignated as an Air Force base 13 January 1948</a:t>
            </a:r>
          </a:p>
          <a:p>
            <a:pPr marL="214313" indent="-214313">
              <a:buFont typeface="Arial" panose="020B0604020202020204" pitchFamily="34" charset="0"/>
              <a:buChar char="•"/>
            </a:pPr>
            <a:r>
              <a:rPr lang="en-US" sz="1400" b="1" dirty="0">
                <a:ea typeface="Calibri" panose="020F0502020204030204" pitchFamily="34" charset="0"/>
                <a:cs typeface="Times New Roman" panose="02020603050405020304" pitchFamily="18" charset="0"/>
              </a:rPr>
              <a:t>Airplane and Engine Mechanics School and the Radar School consolidated 1 April 1948 due to budget cuts.</a:t>
            </a:r>
          </a:p>
          <a:p>
            <a:pPr marL="214313" indent="-214313">
              <a:buFont typeface="Arial" panose="020B0604020202020204" pitchFamily="34" charset="0"/>
              <a:buChar char="•"/>
            </a:pPr>
            <a:r>
              <a:rPr lang="en-US" sz="1400" b="1" dirty="0">
                <a:ea typeface="Calibri" panose="020F0502020204030204" pitchFamily="34" charset="0"/>
                <a:cs typeface="Times New Roman" panose="02020603050405020304" pitchFamily="18" charset="0"/>
              </a:rPr>
              <a:t>9 Air Force women participated in first Keesler co-educational technical course in Radio Operations School 15 June 1949</a:t>
            </a:r>
          </a:p>
          <a:p>
            <a:pPr marL="214313" indent="-214313">
              <a:buFont typeface="Arial" panose="020B0604020202020204" pitchFamily="34" charset="0"/>
              <a:buChar char="•"/>
            </a:pPr>
            <a:r>
              <a:rPr lang="en-US" sz="1400" b="1" dirty="0">
                <a:ea typeface="Calibri" panose="020F0502020204030204" pitchFamily="34" charset="0"/>
              </a:rPr>
              <a:t>Last mechanics training courses moved to Sheppard AFB, Texas</a:t>
            </a:r>
            <a:r>
              <a:rPr lang="en-US" sz="1400" b="1" dirty="0">
                <a:ea typeface="Calibri" panose="020F0502020204030204" pitchFamily="34" charset="0"/>
                <a:cs typeface="Times New Roman" panose="02020603050405020304" pitchFamily="18" charset="0"/>
              </a:rPr>
              <a:t> 9 November 1949</a:t>
            </a:r>
            <a:endParaRPr lang="en-US" sz="1400" b="1" dirty="0"/>
          </a:p>
        </p:txBody>
      </p:sp>
      <p:pic>
        <p:nvPicPr>
          <p:cNvPr id="5" name="Picture 4">
            <a:extLst>
              <a:ext uri="{FF2B5EF4-FFF2-40B4-BE49-F238E27FC236}">
                <a16:creationId xmlns:a16="http://schemas.microsoft.com/office/drawing/2014/main" id="{A36B52E3-8199-5D7F-1344-63D3D667D0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56151" y="1303641"/>
            <a:ext cx="5928922" cy="3383280"/>
          </a:xfrm>
          <a:prstGeom prst="rect">
            <a:avLst/>
          </a:prstGeom>
          <a:noFill/>
        </p:spPr>
      </p:pic>
      <p:sp>
        <p:nvSpPr>
          <p:cNvPr id="3" name="TextBox 2">
            <a:extLst>
              <a:ext uri="{FF2B5EF4-FFF2-40B4-BE49-F238E27FC236}">
                <a16:creationId xmlns:a16="http://schemas.microsoft.com/office/drawing/2014/main" id="{564D794A-F33D-DF7B-E710-B6FA213F7103}"/>
              </a:ext>
            </a:extLst>
          </p:cNvPr>
          <p:cNvSpPr txBox="1"/>
          <p:nvPr/>
        </p:nvSpPr>
        <p:spPr>
          <a:xfrm>
            <a:off x="1606927" y="1303642"/>
            <a:ext cx="2891010" cy="1843069"/>
          </a:xfrm>
          <a:prstGeom prst="rect">
            <a:avLst/>
          </a:prstGeom>
          <a:noFill/>
        </p:spPr>
        <p:txBody>
          <a:bodyPr wrap="square" rtlCol="0">
            <a:spAutoFit/>
          </a:bodyPr>
          <a:lstStyle/>
          <a:p>
            <a:pPr marL="214313" indent="-214313">
              <a:lnSpc>
                <a:spcPct val="107000"/>
              </a:lnSpc>
              <a:spcAft>
                <a:spcPts val="600"/>
              </a:spcAft>
              <a:buFont typeface="Arial" panose="020B0604020202020204" pitchFamily="34" charset="0"/>
              <a:buChar char="•"/>
            </a:pPr>
            <a:r>
              <a:rPr lang="en-US" sz="1400" b="1" dirty="0">
                <a:solidFill>
                  <a:srgbClr val="231F20"/>
                </a:solidFill>
                <a:ea typeface="Times New Roman" panose="02020603050405020304" pitchFamily="18" charset="0"/>
                <a:cs typeface="Times New Roman" panose="02020603050405020304" pitchFamily="18" charset="0"/>
              </a:rPr>
              <a:t>Keesler’s first graduating class of African-American airplane mechanics, 1944</a:t>
            </a:r>
          </a:p>
          <a:p>
            <a:pPr marL="214313" indent="-214313">
              <a:lnSpc>
                <a:spcPct val="107000"/>
              </a:lnSpc>
              <a:spcAft>
                <a:spcPts val="600"/>
              </a:spcAft>
              <a:buFont typeface="Arial" panose="020B0604020202020204" pitchFamily="34" charset="0"/>
              <a:buChar char="•"/>
            </a:pPr>
            <a:r>
              <a:rPr lang="en-US" sz="1400" b="1" dirty="0">
                <a:solidFill>
                  <a:srgbClr val="231F20"/>
                </a:solidFill>
                <a:ea typeface="Times New Roman" panose="02020603050405020304" pitchFamily="18" charset="0"/>
                <a:cs typeface="Times New Roman" panose="02020603050405020304" pitchFamily="18" charset="0"/>
              </a:rPr>
              <a:t>They were Tuskegee Airmen</a:t>
            </a:r>
          </a:p>
          <a:p>
            <a:pPr marL="214313" indent="-214313">
              <a:lnSpc>
                <a:spcPct val="107000"/>
              </a:lnSpc>
              <a:spcAft>
                <a:spcPts val="600"/>
              </a:spcAft>
              <a:buFont typeface="Arial" panose="020B0604020202020204" pitchFamily="34" charset="0"/>
              <a:buChar char="•"/>
            </a:pPr>
            <a:r>
              <a:rPr lang="en-US" sz="1400" b="1" dirty="0">
                <a:solidFill>
                  <a:srgbClr val="231F20"/>
                </a:solidFill>
                <a:ea typeface="Calibri" panose="020F0502020204030204" pitchFamily="34" charset="0"/>
                <a:cs typeface="Times New Roman" panose="02020603050405020304" pitchFamily="18" charset="0"/>
              </a:rPr>
              <a:t>More than 7,000 African-American Soldiers at Keesler by fall of 1943</a:t>
            </a:r>
            <a:endParaRPr lang="en-US" sz="1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261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53910" y="173587"/>
            <a:ext cx="4287982" cy="713509"/>
          </a:xfrm>
        </p:spPr>
        <p:txBody>
          <a:bodyPr/>
          <a:lstStyle/>
          <a:p>
            <a:pPr algn="ctr"/>
            <a:r>
              <a:rPr lang="en-US" sz="2800" dirty="0">
                <a:solidFill>
                  <a:srgbClr val="002060"/>
                </a:solidFill>
              </a:rPr>
              <a:t>Keesler AFB History</a:t>
            </a:r>
          </a:p>
        </p:txBody>
      </p:sp>
      <p:sp>
        <p:nvSpPr>
          <p:cNvPr id="5" name="Subtitle 4"/>
          <p:cNvSpPr>
            <a:spLocks noGrp="1"/>
          </p:cNvSpPr>
          <p:nvPr>
            <p:ph type="subTitle" idx="1"/>
          </p:nvPr>
        </p:nvSpPr>
        <p:spPr>
          <a:xfrm>
            <a:off x="1524001" y="1711057"/>
            <a:ext cx="8846127" cy="1869897"/>
          </a:xfrm>
          <a:prstGeom prst="rect">
            <a:avLst/>
          </a:prstGeom>
        </p:spPr>
        <p:txBody>
          <a:bodyPr wrap="square">
            <a:spAutoFit/>
          </a:bodyPr>
          <a:lstStyle/>
          <a:p>
            <a:pPr marL="214313" indent="-214313" algn="just">
              <a:lnSpc>
                <a:spcPct val="107000"/>
              </a:lnSpc>
              <a:spcBef>
                <a:spcPts val="0"/>
              </a:spcBef>
              <a:buFont typeface="Arial" panose="020B0604020202020204" pitchFamily="34" charset="0"/>
              <a:buChar char="•"/>
            </a:pP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pPr>
            <a:endParaRPr lang="en-US" sz="13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9BFA467D-CFD7-36C9-124F-038CE0E826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9135" y="1711056"/>
            <a:ext cx="7315199" cy="3909060"/>
          </a:xfrm>
          <a:prstGeom prst="rect">
            <a:avLst/>
          </a:prstGeom>
        </p:spPr>
      </p:pic>
    </p:spTree>
    <p:extLst>
      <p:ext uri="{BB962C8B-B14F-4D97-AF65-F5344CB8AC3E}">
        <p14:creationId xmlns:p14="http://schemas.microsoft.com/office/powerpoint/2010/main" val="396386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62456" y="130858"/>
            <a:ext cx="4287982" cy="713509"/>
          </a:xfrm>
        </p:spPr>
        <p:txBody>
          <a:bodyPr/>
          <a:lstStyle/>
          <a:p>
            <a:pPr algn="ctr"/>
            <a:r>
              <a:rPr lang="en-US" sz="2800" dirty="0">
                <a:solidFill>
                  <a:srgbClr val="002060"/>
                </a:solidFill>
              </a:rPr>
              <a:t>Keesler AFB History</a:t>
            </a:r>
          </a:p>
        </p:txBody>
      </p:sp>
      <p:sp>
        <p:nvSpPr>
          <p:cNvPr id="5" name="Subtitle 4"/>
          <p:cNvSpPr>
            <a:spLocks noGrp="1"/>
          </p:cNvSpPr>
          <p:nvPr>
            <p:ph type="subTitle" idx="1"/>
          </p:nvPr>
        </p:nvSpPr>
        <p:spPr>
          <a:xfrm>
            <a:off x="1583822" y="1343589"/>
            <a:ext cx="8846127" cy="6249621"/>
          </a:xfrm>
          <a:prstGeom prst="rect">
            <a:avLst/>
          </a:prstGeom>
        </p:spPr>
        <p:txBody>
          <a:bodyPr wrap="square">
            <a:spAutoFit/>
          </a:bodyPr>
          <a:lstStyle/>
          <a:p>
            <a:pPr marL="214313" indent="-214313" algn="just">
              <a:lnSpc>
                <a:spcPct val="107000"/>
              </a:lnSpc>
              <a:spcBef>
                <a:spcPts val="0"/>
              </a:spcBef>
              <a:buFont typeface="Arial" panose="020B0604020202020204" pitchFamily="34" charset="0"/>
              <a:buChar char="•"/>
            </a:pPr>
            <a:r>
              <a:rPr lang="en-US" sz="1400" b="1" dirty="0">
                <a:ea typeface="Calibri" panose="020F0502020204030204" pitchFamily="34" charset="0"/>
                <a:cs typeface="Times New Roman" panose="02020603050405020304" pitchFamily="18" charset="0"/>
              </a:rPr>
              <a:t>Tactical Air Command's Air-Ground Operations School arrived from Southern Pines, North Carolina. Its T-33s were the first jets assigned to Keesler 1 January 1959.</a:t>
            </a:r>
          </a:p>
          <a:p>
            <a:pPr marL="214313" indent="-214313" algn="just">
              <a:lnSpc>
                <a:spcPct val="107000"/>
              </a:lnSpc>
              <a:spcBef>
                <a:spcPts val="0"/>
              </a:spcBef>
              <a:buFont typeface="Arial" panose="020B0604020202020204" pitchFamily="34" charset="0"/>
              <a:buChar char="•"/>
            </a:pPr>
            <a:r>
              <a:rPr lang="en-US" sz="1400" b="1" dirty="0">
                <a:ea typeface="Calibri" panose="020F0502020204030204" pitchFamily="34" charset="0"/>
              </a:rPr>
              <a:t>Air Training Command redesignated the 3380th Technical Training Wing as the</a:t>
            </a:r>
            <a:r>
              <a:rPr lang="en-US" sz="1400" b="1" dirty="0">
                <a:ea typeface="Calibri" panose="020F0502020204030204" pitchFamily="34" charset="0"/>
                <a:cs typeface="Times New Roman" panose="02020603050405020304" pitchFamily="18" charset="0"/>
              </a:rPr>
              <a:t> </a:t>
            </a:r>
            <a:r>
              <a:rPr lang="en-US" sz="1400" b="1" dirty="0">
                <a:ea typeface="Calibri" panose="020F0502020204030204" pitchFamily="34" charset="0"/>
              </a:rPr>
              <a:t>Keesler Technical Training Center and the 3380th Technical Training Group became the 3380th Technical School, USAF. </a:t>
            </a:r>
            <a:r>
              <a:rPr lang="en-US" sz="1400" b="1" dirty="0">
                <a:ea typeface="Calibri" panose="020F0502020204030204" pitchFamily="34" charset="0"/>
                <a:cs typeface="Times New Roman" panose="02020603050405020304" pitchFamily="18" charset="0"/>
              </a:rPr>
              <a:t>All student squadrons became school squadrons 20 May 1959.</a:t>
            </a:r>
          </a:p>
          <a:p>
            <a:pPr marL="214313" indent="-214313" algn="just">
              <a:lnSpc>
                <a:spcPct val="107000"/>
              </a:lnSpc>
              <a:spcBef>
                <a:spcPts val="0"/>
              </a:spcBef>
              <a:buFont typeface="Arial" panose="020B0604020202020204" pitchFamily="34" charset="0"/>
              <a:buChar char="•"/>
            </a:pPr>
            <a:r>
              <a:rPr lang="en-US" sz="1400" b="1" dirty="0">
                <a:ea typeface="Calibri" panose="020F0502020204030204" pitchFamily="34" charset="0"/>
              </a:rPr>
              <a:t>The last C-47 left Keesler. These aircraft had been used for ground approach radar</a:t>
            </a:r>
            <a:r>
              <a:rPr lang="en-US" sz="1400" b="1" dirty="0">
                <a:ea typeface="Calibri" panose="020F0502020204030204" pitchFamily="34" charset="0"/>
                <a:cs typeface="Times New Roman" panose="02020603050405020304" pitchFamily="18" charset="0"/>
              </a:rPr>
              <a:t> training, but the adoption of less expensive simulators made their use unnecessary 1 April 1965.</a:t>
            </a:r>
          </a:p>
          <a:p>
            <a:pPr marL="214313" indent="-214313" algn="just">
              <a:lnSpc>
                <a:spcPct val="107000"/>
              </a:lnSpc>
              <a:spcBef>
                <a:spcPts val="0"/>
              </a:spcBef>
              <a:buFont typeface="Arial" panose="020B0604020202020204" pitchFamily="34" charset="0"/>
              <a:buChar char="•"/>
            </a:pPr>
            <a:r>
              <a:rPr lang="en-US" sz="1400" b="1" dirty="0">
                <a:ea typeface="Calibri" panose="020F0502020204030204" pitchFamily="34" charset="0"/>
                <a:cs typeface="Times New Roman" panose="02020603050405020304" pitchFamily="18" charset="0"/>
              </a:rPr>
              <a:t>Hurricane Betsy lashed the Gulf Coast with winds over 100 miles per hour and storm surge as high as 15 feet above normal 9 September 1965. Downtown Biloxi suffered heavy flooding and wind damage. Keesler personnel assisted with rescue efforts, storm clean-up, and emergency repairs.</a:t>
            </a:r>
          </a:p>
          <a:p>
            <a:pPr marL="214313" indent="-214313" algn="just">
              <a:lnSpc>
                <a:spcPct val="107000"/>
              </a:lnSpc>
              <a:spcBef>
                <a:spcPts val="0"/>
              </a:spcBef>
              <a:buFont typeface="Arial" panose="020B0604020202020204" pitchFamily="34" charset="0"/>
              <a:buChar char="•"/>
            </a:pPr>
            <a:r>
              <a:rPr lang="en-US" sz="1400" b="1" dirty="0">
                <a:ea typeface="Calibri" panose="020F0502020204030204" pitchFamily="34" charset="0"/>
              </a:rPr>
              <a:t>The command activated the 3389th Pilot Training Squadron at Keesler 15 January 1967. This unit</a:t>
            </a:r>
            <a:r>
              <a:rPr lang="en-US" sz="1400" b="1" dirty="0">
                <a:ea typeface="Calibri" panose="020F0502020204030204" pitchFamily="34" charset="0"/>
                <a:cs typeface="Times New Roman" panose="02020603050405020304" pitchFamily="18" charset="0"/>
              </a:rPr>
              <a:t> trained foreign pilots under the Military Assistance Program (MAP) using the T-28 aircraft. Classes began on 23 January 1967.</a:t>
            </a:r>
          </a:p>
          <a:p>
            <a:pPr marL="214313" indent="-214313" algn="just">
              <a:lnSpc>
                <a:spcPct val="107000"/>
              </a:lnSpc>
              <a:spcBef>
                <a:spcPts val="0"/>
              </a:spcBef>
              <a:buFont typeface="Arial" panose="020B0604020202020204" pitchFamily="34" charset="0"/>
              <a:buChar char="•"/>
            </a:pPr>
            <a:r>
              <a:rPr lang="en-US" sz="1400" b="1" dirty="0">
                <a:ea typeface="Calibri" panose="020F0502020204030204" pitchFamily="34" charset="0"/>
              </a:rPr>
              <a:t>Keesler’s student load peaked at 14,000 1 July 1969 during the Vietnam War.</a:t>
            </a:r>
          </a:p>
          <a:p>
            <a:pPr marL="214313" indent="-214313" algn="just">
              <a:lnSpc>
                <a:spcPct val="107000"/>
              </a:lnSpc>
              <a:spcBef>
                <a:spcPts val="0"/>
              </a:spcBef>
              <a:buFont typeface="Arial" panose="020B0604020202020204" pitchFamily="34" charset="0"/>
              <a:buChar char="•"/>
            </a:pPr>
            <a:r>
              <a:rPr lang="en-US" sz="1400" b="1" dirty="0">
                <a:ea typeface="Calibri" panose="020F0502020204030204" pitchFamily="34" charset="0"/>
              </a:rPr>
              <a:t>Hurricane Camille made landfall at Waveland, Mississippi 18 August 1969, clocking wind gusts of </a:t>
            </a:r>
            <a:r>
              <a:rPr lang="en-US" sz="1400" b="1" dirty="0">
                <a:ea typeface="Calibri" panose="020F0502020204030204" pitchFamily="34" charset="0"/>
                <a:cs typeface="Times New Roman" panose="02020603050405020304" pitchFamily="18" charset="0"/>
              </a:rPr>
              <a:t>over 200 miles per hour and pushing water surges as high as </a:t>
            </a:r>
            <a:r>
              <a:rPr lang="en-US" sz="1400" b="1" dirty="0">
                <a:ea typeface="Calibri" panose="020F0502020204030204" pitchFamily="34" charset="0"/>
              </a:rPr>
              <a:t>35 feet above normal. </a:t>
            </a:r>
            <a:r>
              <a:rPr lang="en-US" sz="1400" b="1" dirty="0">
                <a:ea typeface="Calibri" panose="020F0502020204030204" pitchFamily="34" charset="0"/>
                <a:cs typeface="Times New Roman" panose="02020603050405020304" pitchFamily="18" charset="0"/>
              </a:rPr>
              <a:t>More than 260 people were killed, and communities in five states were devastated. Keesler officials estimated on base damage at $3.5 million. During a subsequent  inspection visit, President Richard Nixon praised the base's heroic rescue and community assistance efforts.</a:t>
            </a:r>
            <a:endParaRPr lang="en-US" sz="1400" dirty="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Times New Roman" panose="02020603050405020304" pitchFamily="18"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lnSpc>
                <a:spcPct val="107000"/>
              </a:lnSpc>
              <a:spcBef>
                <a:spcPts val="0"/>
              </a:spcBef>
              <a:buFont typeface="Arial" panose="020B0604020202020204" pitchFamily="34" charset="0"/>
              <a:buChar char="•"/>
            </a:pPr>
            <a:endParaRPr lang="en-US" sz="135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pPr>
            <a:endParaRPr lang="en-US" sz="13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688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C7E703861A0F4D8E4EC352C7122CC4" ma:contentTypeVersion="20" ma:contentTypeDescription="Create a new document." ma:contentTypeScope="" ma:versionID="1a38569a34c7642a76283d13c2e8d27b">
  <xsd:schema xmlns:xsd="http://www.w3.org/2001/XMLSchema" xmlns:xs="http://www.w3.org/2001/XMLSchema" xmlns:p="http://schemas.microsoft.com/office/2006/metadata/properties" xmlns:ns1="http://schemas.microsoft.com/sharepoint/v3" xmlns:ns3="8a4dac0d-f43b-438e-9467-027428d98c15" xmlns:ns4="63db6829-04ad-4bf1-9854-330e12d5b183" targetNamespace="http://schemas.microsoft.com/office/2006/metadata/properties" ma:root="true" ma:fieldsID="bd8c4973d665c371bf74314d377e7b20" ns1:_="" ns3:_="" ns4:_="">
    <xsd:import namespace="http://schemas.microsoft.com/sharepoint/v3"/>
    <xsd:import namespace="8a4dac0d-f43b-438e-9467-027428d98c15"/>
    <xsd:import namespace="63db6829-04ad-4bf1-9854-330e12d5b1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3:_activity" minOccurs="0"/>
                <xsd:element ref="ns4:SharedWithUsers" minOccurs="0"/>
                <xsd:element ref="ns4:SharedWithDetails" minOccurs="0"/>
                <xsd:element ref="ns4:SharingHintHash" minOccurs="0"/>
                <xsd:element ref="ns3:MediaServiceObjectDetectorVersions" minOccurs="0"/>
                <xsd:element ref="ns3:MediaLengthInSecond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4dac0d-f43b-438e-9467-027428d98c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db6829-04ad-4bf1-9854-330e12d5b183"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SharingHintHash" ma:index="2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8a4dac0d-f43b-438e-9467-027428d98c15" xsi:nil="true"/>
  </documentManagement>
</p:properties>
</file>

<file path=customXml/itemProps1.xml><?xml version="1.0" encoding="utf-8"?>
<ds:datastoreItem xmlns:ds="http://schemas.openxmlformats.org/officeDocument/2006/customXml" ds:itemID="{323341CE-19C9-4023-9F5E-B4C4740A73FC}">
  <ds:schemaRefs>
    <ds:schemaRef ds:uri="http://schemas.microsoft.com/sharepoint/v3/contenttype/forms"/>
  </ds:schemaRefs>
</ds:datastoreItem>
</file>

<file path=customXml/itemProps2.xml><?xml version="1.0" encoding="utf-8"?>
<ds:datastoreItem xmlns:ds="http://schemas.openxmlformats.org/officeDocument/2006/customXml" ds:itemID="{1CE0D4F8-7003-4610-8451-51C931B6D9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a4dac0d-f43b-438e-9467-027428d98c15"/>
    <ds:schemaRef ds:uri="63db6829-04ad-4bf1-9854-330e12d5b1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190B7D-AF30-4631-A2F3-CE4EE8468C96}">
  <ds:schemaRefs>
    <ds:schemaRef ds:uri="8a4dac0d-f43b-438e-9467-027428d98c15"/>
    <ds:schemaRef ds:uri="http://schemas.openxmlformats.org/package/2006/metadata/core-properties"/>
    <ds:schemaRef ds:uri="http://www.w3.org/XML/1998/namespace"/>
    <ds:schemaRef ds:uri="http://purl.org/dc/dcmitype/"/>
    <ds:schemaRef ds:uri="63db6829-04ad-4bf1-9854-330e12d5b183"/>
    <ds:schemaRef ds:uri="http://purl.org/dc/elements/1.1/"/>
    <ds:schemaRef ds:uri="http://schemas.microsoft.com/office/2006/documentManagement/types"/>
    <ds:schemaRef ds:uri="http://schemas.microsoft.com/office/infopath/2007/PartnerControls"/>
    <ds:schemaRef ds:uri="http://schemas.microsoft.com/sharepoint/v3"/>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1349</TotalTime>
  <Words>3178</Words>
  <Application>Microsoft Office PowerPoint</Application>
  <PresentationFormat>Widescreen</PresentationFormat>
  <Paragraphs>327</Paragraphs>
  <Slides>31</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Aptos</vt:lpstr>
      <vt:lpstr>Arial</vt:lpstr>
      <vt:lpstr>Bahnschrift</vt:lpstr>
      <vt:lpstr>Calibri</vt:lpstr>
      <vt:lpstr>Roboto</vt:lpstr>
      <vt:lpstr>Times New Roman</vt:lpstr>
      <vt:lpstr>Office Theme</vt:lpstr>
      <vt:lpstr>Keesler Air Force Base  84th Anniversary </vt:lpstr>
      <vt:lpstr>PowerPoint Presentation</vt:lpstr>
      <vt:lpstr>PowerPoint Presentation</vt:lpstr>
      <vt:lpstr> Keesler AFB History </vt:lpstr>
      <vt:lpstr> Keesler AFB History </vt:lpstr>
      <vt:lpstr>Keesler AFB History</vt:lpstr>
      <vt:lpstr>Keesler AFB History</vt:lpstr>
      <vt:lpstr>Keesler AFB History</vt:lpstr>
      <vt:lpstr>Keesler AFB History</vt:lpstr>
      <vt:lpstr>Keesler AFB History</vt:lpstr>
      <vt:lpstr>Keesler AFB History</vt:lpstr>
      <vt:lpstr>U.S. Air Force Vietnam War Hero</vt:lpstr>
      <vt:lpstr>Spooky 71</vt:lpstr>
      <vt:lpstr>U.S. Air Force Vietnam War Hero</vt:lpstr>
      <vt:lpstr>Levitow Training Support Facility</vt:lpstr>
      <vt:lpstr>Keesler AFB History</vt:lpstr>
      <vt:lpstr>Keesler AFB History</vt:lpstr>
      <vt:lpstr>Keesler AFB History</vt:lpstr>
      <vt:lpstr>Keesler AFB History</vt:lpstr>
      <vt:lpstr>Keesler AFB History</vt:lpstr>
      <vt:lpstr>Keesler AFB History</vt:lpstr>
      <vt:lpstr>Keesler AFB History</vt:lpstr>
      <vt:lpstr>Keesler AFB History</vt:lpstr>
      <vt:lpstr>Keesler AFB History</vt:lpstr>
      <vt:lpstr>Keesler AFB History</vt:lpstr>
      <vt:lpstr>Keesler AFB History</vt:lpstr>
      <vt:lpstr>Keesler AFB History</vt:lpstr>
      <vt:lpstr>Keesler AFB History</vt:lpstr>
      <vt:lpstr>Keesler AFB History</vt:lpstr>
      <vt:lpstr>Keesler AFB History</vt:lpstr>
      <vt:lpstr>PowerPoint Presentation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VERISSIMO, ALEXANDRIA M MSgt USAF AETC 81 TRW/CCEA</dc:creator>
  <cp:lastModifiedBy>SCOTT, TYRONE D CIV USAF AETC 81 TRW/HO</cp:lastModifiedBy>
  <cp:revision>125</cp:revision>
  <cp:lastPrinted>2025-06-12T19:01:39Z</cp:lastPrinted>
  <dcterms:created xsi:type="dcterms:W3CDTF">2023-08-17T18:42:55Z</dcterms:created>
  <dcterms:modified xsi:type="dcterms:W3CDTF">2025-07-17T13:57:34Z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0x0101007FC7E703861A0F4D8E4EC352C7122CC4</vt:lpwstr>
  </property>
</Properties>
</file>